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70" r:id="rId2"/>
    <p:sldId id="256" r:id="rId3"/>
    <p:sldId id="257" r:id="rId4"/>
    <p:sldId id="275" r:id="rId5"/>
    <p:sldId id="279" r:id="rId6"/>
    <p:sldId id="258" r:id="rId7"/>
    <p:sldId id="272" r:id="rId8"/>
    <p:sldId id="259" r:id="rId9"/>
    <p:sldId id="260" r:id="rId10"/>
    <p:sldId id="278" r:id="rId11"/>
    <p:sldId id="261" r:id="rId12"/>
    <p:sldId id="262" r:id="rId13"/>
    <p:sldId id="264" r:id="rId14"/>
    <p:sldId id="294" r:id="rId15"/>
    <p:sldId id="295" r:id="rId16"/>
    <p:sldId id="293" r:id="rId17"/>
    <p:sldId id="263" r:id="rId18"/>
    <p:sldId id="274" r:id="rId19"/>
    <p:sldId id="280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81" r:id="rId28"/>
    <p:sldId id="282" r:id="rId29"/>
    <p:sldId id="284" r:id="rId30"/>
    <p:sldId id="283" r:id="rId31"/>
    <p:sldId id="266" r:id="rId32"/>
    <p:sldId id="268" r:id="rId33"/>
    <p:sldId id="269" r:id="rId34"/>
    <p:sldId id="277" r:id="rId35"/>
    <p:sldId id="267" r:id="rId36"/>
    <p:sldId id="296" r:id="rId3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417154DC-EF20-4502-87ED-FB80EA82339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6" tIns="48328" rIns="96656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2"/>
          </a:xfrm>
          <a:prstGeom prst="rect">
            <a:avLst/>
          </a:prstGeom>
        </p:spPr>
        <p:txBody>
          <a:bodyPr vert="horz" lIns="96656" tIns="48328" rIns="96656" bIns="4832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3063C1FE-40C7-4AD4-9566-962CB3B0D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1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0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9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3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5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64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6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7710-0835-45D9-A147-30F9829E5B61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7992B-63C2-48CA-A2FF-F64665564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3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keith@nickelscabinets.com" TargetMode="External"/><Relationship Id="rId2" Type="http://schemas.openxmlformats.org/officeDocument/2006/relationships/hyperlink" Target="mailto:tina@nickelscabinets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CF6F-DF58-4B16-8D72-ED156A28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13624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Product Release</a:t>
            </a:r>
            <a:br>
              <a:rPr lang="en-US" dirty="0"/>
            </a:br>
            <a:r>
              <a:rPr lang="en-US" sz="3100" dirty="0"/>
              <a:t>November 14</a:t>
            </a:r>
            <a:r>
              <a:rPr lang="en-US" sz="3100" baseline="30000" dirty="0"/>
              <a:t>th</a:t>
            </a:r>
            <a:r>
              <a:rPr lang="en-US" sz="3100" dirty="0"/>
              <a:t>,2018</a:t>
            </a:r>
          </a:p>
        </p:txBody>
      </p:sp>
    </p:spTree>
    <p:extLst>
      <p:ext uri="{BB962C8B-B14F-4D97-AF65-F5344CB8AC3E}">
        <p14:creationId xmlns:p14="http://schemas.microsoft.com/office/powerpoint/2010/main" val="132669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DBD1CD-E43F-48C8-8A32-250C49F9C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4" t="15566" r="55344" b="65841"/>
          <a:stretch/>
        </p:blipFill>
        <p:spPr>
          <a:xfrm>
            <a:off x="295229" y="1021576"/>
            <a:ext cx="11718987" cy="15435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C5771-3662-4CF8-A372-5F7FAC35970C}"/>
              </a:ext>
            </a:extLst>
          </p:cNvPr>
          <p:cNvSpPr txBox="1"/>
          <p:nvPr/>
        </p:nvSpPr>
        <p:spPr>
          <a:xfrm>
            <a:off x="295229" y="342176"/>
            <a:ext cx="267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re-organize rooms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C5AE3-E0AC-4B82-96BE-8CD13300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87" t="28564" r="36835" b="18465"/>
          <a:stretch/>
        </p:blipFill>
        <p:spPr>
          <a:xfrm>
            <a:off x="4806893" y="2665602"/>
            <a:ext cx="3573710" cy="39320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00361B1-922F-4248-9AAB-D3699511DE7C}"/>
              </a:ext>
            </a:extLst>
          </p:cNvPr>
          <p:cNvSpPr/>
          <p:nvPr/>
        </p:nvSpPr>
        <p:spPr>
          <a:xfrm rot="2357871">
            <a:off x="3551678" y="2215641"/>
            <a:ext cx="1444923" cy="1552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D0325-F4A7-41B3-A791-5BC83AFB6AC3}"/>
              </a:ext>
            </a:extLst>
          </p:cNvPr>
          <p:cNvSpPr txBox="1"/>
          <p:nvPr/>
        </p:nvSpPr>
        <p:spPr>
          <a:xfrm>
            <a:off x="10003175" y="6279137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Tina</a:t>
            </a:r>
          </a:p>
        </p:txBody>
      </p:sp>
    </p:spTree>
    <p:extLst>
      <p:ext uri="{BB962C8B-B14F-4D97-AF65-F5344CB8AC3E}">
        <p14:creationId xmlns:p14="http://schemas.microsoft.com/office/powerpoint/2010/main" val="9631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7358-58A2-4B4A-9437-423725A3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02" y="994044"/>
            <a:ext cx="10956021" cy="13255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Cabinet Bottom will always match the interior material unless you attach a Finish Cabinet Bottom (FCB)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892716-3A84-4603-8847-D1D2F0876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720" t="15914" r="5351" b="14995"/>
          <a:stretch/>
        </p:blipFill>
        <p:spPr>
          <a:xfrm>
            <a:off x="475577" y="2032514"/>
            <a:ext cx="9372643" cy="45613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343D7A-428E-4DDC-A292-04C7E3A27D36}"/>
              </a:ext>
            </a:extLst>
          </p:cNvPr>
          <p:cNvSpPr txBox="1">
            <a:spLocks/>
          </p:cNvSpPr>
          <p:nvPr/>
        </p:nvSpPr>
        <p:spPr>
          <a:xfrm>
            <a:off x="956345" y="140706"/>
            <a:ext cx="6476301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Finish Cabinet Bottoms </a:t>
            </a:r>
            <a:r>
              <a:rPr lang="en-US" sz="1800" dirty="0">
                <a:latin typeface="Century Gothic" panose="020B0502020202020204" pitchFamily="34" charset="0"/>
              </a:rPr>
              <a:t>(Current state)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BDF51-5DBC-4373-AB43-0FBE2C305C84}"/>
              </a:ext>
            </a:extLst>
          </p:cNvPr>
          <p:cNvSpPr/>
          <p:nvPr/>
        </p:nvSpPr>
        <p:spPr>
          <a:xfrm>
            <a:off x="940595" y="4923394"/>
            <a:ext cx="620786" cy="176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B4BA1D-B036-43C5-8826-01E810769E4E}"/>
              </a:ext>
            </a:extLst>
          </p:cNvPr>
          <p:cNvSpPr/>
          <p:nvPr/>
        </p:nvSpPr>
        <p:spPr>
          <a:xfrm>
            <a:off x="3348033" y="4962087"/>
            <a:ext cx="1057013" cy="3020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FF28F-0FDF-45C3-A255-8C9A0C89413C}"/>
              </a:ext>
            </a:extLst>
          </p:cNvPr>
          <p:cNvSpPr txBox="1"/>
          <p:nvPr/>
        </p:nvSpPr>
        <p:spPr>
          <a:xfrm>
            <a:off x="10003175" y="6279137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Tina</a:t>
            </a:r>
          </a:p>
        </p:txBody>
      </p:sp>
    </p:spTree>
    <p:extLst>
      <p:ext uri="{BB962C8B-B14F-4D97-AF65-F5344CB8AC3E}">
        <p14:creationId xmlns:p14="http://schemas.microsoft.com/office/powerpoint/2010/main" val="239123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693ED8-4E39-463D-A5CF-63096849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44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Now the Bottom Application on </a:t>
            </a:r>
            <a:r>
              <a:rPr lang="en-US" sz="1600" u="sng" dirty="0">
                <a:latin typeface="Century Gothic" panose="020B0502020202020204" pitchFamily="34" charset="0"/>
              </a:rPr>
              <a:t>Wall Cabinets </a:t>
            </a:r>
            <a:r>
              <a:rPr lang="en-US" sz="1600" dirty="0">
                <a:latin typeface="Century Gothic" panose="020B0502020202020204" pitchFamily="34" charset="0"/>
              </a:rPr>
              <a:t>will need to be selected when you add the cabinet 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1C241E-6A81-4CF6-944F-C8B4D9FF9503}"/>
              </a:ext>
            </a:extLst>
          </p:cNvPr>
          <p:cNvSpPr txBox="1">
            <a:spLocks/>
          </p:cNvSpPr>
          <p:nvPr/>
        </p:nvSpPr>
        <p:spPr>
          <a:xfrm>
            <a:off x="956345" y="63121"/>
            <a:ext cx="5981350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entury Gothic" panose="020B0502020202020204" pitchFamily="34" charset="0"/>
              </a:rPr>
              <a:t>Finish Cabinet Bottoms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sz="1800" dirty="0">
                <a:latin typeface="Century Gothic" panose="020B0502020202020204" pitchFamily="34" charset="0"/>
              </a:rPr>
              <a:t>(Update)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FDF88-0F32-4C25-A59C-BEAD87D8B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20" t="15486" r="5394" b="26886"/>
          <a:stretch/>
        </p:blipFill>
        <p:spPr>
          <a:xfrm>
            <a:off x="435539" y="1303273"/>
            <a:ext cx="11320921" cy="46705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5D150C-6EA1-4982-B0CA-5E6A4BB90E1E}"/>
              </a:ext>
            </a:extLst>
          </p:cNvPr>
          <p:cNvSpPr/>
          <p:nvPr/>
        </p:nvSpPr>
        <p:spPr>
          <a:xfrm>
            <a:off x="1602297" y="5025006"/>
            <a:ext cx="981512" cy="671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FA490-B650-4F75-9CC6-4AB4C92B5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19" t="61444" r="37347" b="30619"/>
          <a:stretch/>
        </p:blipFill>
        <p:spPr>
          <a:xfrm>
            <a:off x="5780014" y="4278487"/>
            <a:ext cx="2382474" cy="164403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242CCF-EDE3-40BE-885B-AA5B343374C3}"/>
              </a:ext>
            </a:extLst>
          </p:cNvPr>
          <p:cNvCxnSpPr/>
          <p:nvPr/>
        </p:nvCxnSpPr>
        <p:spPr>
          <a:xfrm>
            <a:off x="2592198" y="5025006"/>
            <a:ext cx="282709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088EF2-EB7B-40E2-9AE8-71A30CD0AD93}"/>
              </a:ext>
            </a:extLst>
          </p:cNvPr>
          <p:cNvSpPr txBox="1"/>
          <p:nvPr/>
        </p:nvSpPr>
        <p:spPr>
          <a:xfrm>
            <a:off x="4341302" y="465567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Zoom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8B64A-7935-40D0-8ADA-045D8CFC621B}"/>
              </a:ext>
            </a:extLst>
          </p:cNvPr>
          <p:cNvSpPr txBox="1"/>
          <p:nvPr/>
        </p:nvSpPr>
        <p:spPr>
          <a:xfrm>
            <a:off x="5481124" y="49576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66B92-4581-415C-BB1E-A51D2ABD4352}"/>
              </a:ext>
            </a:extLst>
          </p:cNvPr>
          <p:cNvSpPr txBox="1"/>
          <p:nvPr/>
        </p:nvSpPr>
        <p:spPr>
          <a:xfrm>
            <a:off x="5490911" y="5269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A12AE-92E5-41C8-B925-795677B1801B}"/>
              </a:ext>
            </a:extLst>
          </p:cNvPr>
          <p:cNvSpPr txBox="1"/>
          <p:nvPr/>
        </p:nvSpPr>
        <p:spPr>
          <a:xfrm>
            <a:off x="5500698" y="5589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2DC90-33FB-4764-989C-0437C07C86A3}"/>
              </a:ext>
            </a:extLst>
          </p:cNvPr>
          <p:cNvSpPr txBox="1"/>
          <p:nvPr/>
        </p:nvSpPr>
        <p:spPr>
          <a:xfrm>
            <a:off x="6521489" y="5655413"/>
            <a:ext cx="3076483" cy="2462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entury Gothic" panose="020B0502020202020204" pitchFamily="34" charset="0"/>
              </a:rPr>
              <a:t>Will give you the ability to choose the material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45F2B40-70A2-4B7C-8313-11791785F0CD}"/>
              </a:ext>
            </a:extLst>
          </p:cNvPr>
          <p:cNvSpPr txBox="1">
            <a:spLocks/>
          </p:cNvSpPr>
          <p:nvPr/>
        </p:nvSpPr>
        <p:spPr>
          <a:xfrm>
            <a:off x="432605" y="5659174"/>
            <a:ext cx="10213587" cy="1268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sz="1400" b="1" dirty="0">
                <a:latin typeface="Century Gothic" panose="020B0502020202020204" pitchFamily="34" charset="0"/>
              </a:rPr>
              <a:t>Notes: </a:t>
            </a: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If you do not select an option, the default is </a:t>
            </a:r>
            <a:r>
              <a:rPr lang="en-US" sz="1400" u="sng" dirty="0">
                <a:latin typeface="Century Gothic" panose="020B0502020202020204" pitchFamily="34" charset="0"/>
              </a:rPr>
              <a:t>Matches Interior</a:t>
            </a: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Gothic" panose="020B0502020202020204" pitchFamily="34" charset="0"/>
              </a:rPr>
              <a:t>FCB</a:t>
            </a:r>
            <a:r>
              <a:rPr lang="en-US" sz="1400" dirty="0">
                <a:latin typeface="Century Gothic" panose="020B0502020202020204" pitchFamily="34" charset="0"/>
              </a:rPr>
              <a:t>-Finish Cabinet Bottom and </a:t>
            </a:r>
            <a:r>
              <a:rPr lang="en-US" sz="1400" b="1" dirty="0">
                <a:latin typeface="Century Gothic" panose="020B0502020202020204" pitchFamily="34" charset="0"/>
              </a:rPr>
              <a:t>FCT</a:t>
            </a:r>
            <a:r>
              <a:rPr lang="en-US" sz="1400" dirty="0">
                <a:latin typeface="Century Gothic" panose="020B0502020202020204" pitchFamily="34" charset="0"/>
              </a:rPr>
              <a:t>-Finish Cabinet Top will still be available for situations where you want to finish bottoms of base or vanity cabinets, or tops of cabinets   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9BC4E-95C3-4064-84C9-A9D916244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84" t="69095" r="37467" b="27452"/>
          <a:stretch/>
        </p:blipFill>
        <p:spPr>
          <a:xfrm>
            <a:off x="9615448" y="5494789"/>
            <a:ext cx="997189" cy="298024"/>
          </a:xfrm>
          <a:prstGeom prst="rect">
            <a:avLst/>
          </a:prstGeom>
          <a:ln w="28575"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0DD493-7230-41A6-93F6-3375FB33F2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65" t="40071" r="33476" b="27451"/>
          <a:stretch/>
        </p:blipFill>
        <p:spPr>
          <a:xfrm>
            <a:off x="10633797" y="2997938"/>
            <a:ext cx="1184499" cy="2803264"/>
          </a:xfrm>
          <a:prstGeom prst="rect">
            <a:avLst/>
          </a:prstGeom>
          <a:ln w="28575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D4DF04-759C-4A07-8397-F9231DF23E8A}"/>
              </a:ext>
            </a:extLst>
          </p:cNvPr>
          <p:cNvSpPr/>
          <p:nvPr/>
        </p:nvSpPr>
        <p:spPr>
          <a:xfrm>
            <a:off x="9110444" y="4466791"/>
            <a:ext cx="1535749" cy="1156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03CDCE2-F3C0-4BF8-A5EB-07A4D1689521}"/>
              </a:ext>
            </a:extLst>
          </p:cNvPr>
          <p:cNvSpPr/>
          <p:nvPr/>
        </p:nvSpPr>
        <p:spPr>
          <a:xfrm rot="16383436">
            <a:off x="9562280" y="5664394"/>
            <a:ext cx="104949" cy="13282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82BA18-D94A-4C91-9732-264BEF804599}"/>
              </a:ext>
            </a:extLst>
          </p:cNvPr>
          <p:cNvCxnSpPr>
            <a:cxnSpLocks/>
          </p:cNvCxnSpPr>
          <p:nvPr/>
        </p:nvCxnSpPr>
        <p:spPr>
          <a:xfrm flipV="1">
            <a:off x="9715418" y="5799481"/>
            <a:ext cx="2102878" cy="4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20BDCE-DD7F-41A8-8284-5F7A43BA4CDA}"/>
              </a:ext>
            </a:extLst>
          </p:cNvPr>
          <p:cNvSpPr txBox="1"/>
          <p:nvPr/>
        </p:nvSpPr>
        <p:spPr>
          <a:xfrm>
            <a:off x="10157395" y="643785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Tina</a:t>
            </a:r>
          </a:p>
        </p:txBody>
      </p:sp>
    </p:spTree>
    <p:extLst>
      <p:ext uri="{BB962C8B-B14F-4D97-AF65-F5344CB8AC3E}">
        <p14:creationId xmlns:p14="http://schemas.microsoft.com/office/powerpoint/2010/main" val="177729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3251E-C8B3-43B8-8F4E-24C80EBF4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893" t="15178" r="5330" b="37511"/>
          <a:stretch/>
        </p:blipFill>
        <p:spPr>
          <a:xfrm>
            <a:off x="585222" y="744713"/>
            <a:ext cx="11021556" cy="36869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9FB7F-10CC-4B67-A78C-5EF5D5063332}"/>
              </a:ext>
            </a:extLst>
          </p:cNvPr>
          <p:cNvSpPr txBox="1">
            <a:spLocks/>
          </p:cNvSpPr>
          <p:nvPr/>
        </p:nvSpPr>
        <p:spPr>
          <a:xfrm>
            <a:off x="956346" y="140706"/>
            <a:ext cx="5016618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 Gothic" panose="020B0502020202020204" pitchFamily="34" charset="0"/>
              </a:rPr>
              <a:t>CC – Raise Bottoms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DEAC65-EF50-495C-8531-2A3619ED96AE}"/>
              </a:ext>
            </a:extLst>
          </p:cNvPr>
          <p:cNvSpPr/>
          <p:nvPr/>
        </p:nvSpPr>
        <p:spPr>
          <a:xfrm>
            <a:off x="1375794" y="3162650"/>
            <a:ext cx="855678" cy="352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C07ECA-63E9-473D-A7FC-326015ED2826}"/>
              </a:ext>
            </a:extLst>
          </p:cNvPr>
          <p:cNvSpPr/>
          <p:nvPr/>
        </p:nvSpPr>
        <p:spPr>
          <a:xfrm>
            <a:off x="2273416" y="3317846"/>
            <a:ext cx="2852257" cy="1551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87C54374-E13D-451C-9FB0-803858EC1E2C}"/>
              </a:ext>
            </a:extLst>
          </p:cNvPr>
          <p:cNvSpPr/>
          <p:nvPr/>
        </p:nvSpPr>
        <p:spPr>
          <a:xfrm>
            <a:off x="5226341" y="3317846"/>
            <a:ext cx="45719" cy="448811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E3C44C-34DC-4392-BB44-79DBE66FB4A9}"/>
              </a:ext>
            </a:extLst>
          </p:cNvPr>
          <p:cNvSpPr/>
          <p:nvPr/>
        </p:nvSpPr>
        <p:spPr>
          <a:xfrm>
            <a:off x="4064046" y="4604795"/>
            <a:ext cx="3411511" cy="43088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100" dirty="0"/>
              <a:t>CC-FINISH-IG                            Finish Inside Gable </a:t>
            </a:r>
          </a:p>
          <a:p>
            <a:r>
              <a:rPr lang="en-US" sz="1100" dirty="0"/>
              <a:t>CC-FINISH-EG                           Finish Extended Gable Edge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17B83-6D7A-4AB2-8FF5-CF1AC4F7B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2" t="28056" r="31397" b="18846"/>
          <a:stretch/>
        </p:blipFill>
        <p:spPr>
          <a:xfrm>
            <a:off x="8563519" y="3866836"/>
            <a:ext cx="3522330" cy="28929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Left Bracket 12">
            <a:extLst>
              <a:ext uri="{FF2B5EF4-FFF2-40B4-BE49-F238E27FC236}">
                <a16:creationId xmlns:a16="http://schemas.microsoft.com/office/drawing/2014/main" id="{5F93ACCB-58B8-49C7-A25C-C3B91429235E}"/>
              </a:ext>
            </a:extLst>
          </p:cNvPr>
          <p:cNvSpPr/>
          <p:nvPr/>
        </p:nvSpPr>
        <p:spPr>
          <a:xfrm>
            <a:off x="4038879" y="4713987"/>
            <a:ext cx="91438" cy="212502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0E8CB-35DC-49A4-B4E9-668A452EEC1F}"/>
              </a:ext>
            </a:extLst>
          </p:cNvPr>
          <p:cNvSpPr txBox="1"/>
          <p:nvPr/>
        </p:nvSpPr>
        <p:spPr>
          <a:xfrm>
            <a:off x="11476387" y="6432069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Tina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AEAC2-04BE-4CD9-B6F9-102B226A17CA}"/>
              </a:ext>
            </a:extLst>
          </p:cNvPr>
          <p:cNvSpPr txBox="1"/>
          <p:nvPr/>
        </p:nvSpPr>
        <p:spPr>
          <a:xfrm>
            <a:off x="2576619" y="4604795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New codes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CB9CF5E-A5F7-405C-86C0-4E4AE8617D80}"/>
              </a:ext>
            </a:extLst>
          </p:cNvPr>
          <p:cNvCxnSpPr/>
          <p:nvPr/>
        </p:nvCxnSpPr>
        <p:spPr>
          <a:xfrm>
            <a:off x="6954473" y="5035682"/>
            <a:ext cx="2827090" cy="15832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7A59C0-7D74-4A52-A1BF-E18322B70939}"/>
              </a:ext>
            </a:extLst>
          </p:cNvPr>
          <p:cNvSpPr txBox="1"/>
          <p:nvPr/>
        </p:nvSpPr>
        <p:spPr>
          <a:xfrm>
            <a:off x="9874869" y="4982516"/>
            <a:ext cx="205056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Front view of cabinet without doors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994DE-4D0F-4DC4-A332-1E94184C5CE1}"/>
              </a:ext>
            </a:extLst>
          </p:cNvPr>
          <p:cNvSpPr txBox="1"/>
          <p:nvPr/>
        </p:nvSpPr>
        <p:spPr>
          <a:xfrm>
            <a:off x="7411376" y="643206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Tina</a:t>
            </a:r>
          </a:p>
        </p:txBody>
      </p:sp>
    </p:spTree>
    <p:extLst>
      <p:ext uri="{BB962C8B-B14F-4D97-AF65-F5344CB8AC3E}">
        <p14:creationId xmlns:p14="http://schemas.microsoft.com/office/powerpoint/2010/main" val="336597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63BF45-D35A-4038-8233-2B7FA85E5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6" t="15860" r="10894" b="20626"/>
          <a:stretch/>
        </p:blipFill>
        <p:spPr>
          <a:xfrm>
            <a:off x="120242" y="738230"/>
            <a:ext cx="9638950" cy="41944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B6655D-03DD-4D73-B003-43DD6DC93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2" t="53007" r="23555" b="27230"/>
          <a:stretch/>
        </p:blipFill>
        <p:spPr>
          <a:xfrm>
            <a:off x="7638052" y="2689705"/>
            <a:ext cx="4433706" cy="17595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D7186FC-A70C-4DBF-B9C5-56F8130F6DF5}"/>
              </a:ext>
            </a:extLst>
          </p:cNvPr>
          <p:cNvSpPr/>
          <p:nvPr/>
        </p:nvSpPr>
        <p:spPr>
          <a:xfrm rot="18964972">
            <a:off x="6800356" y="3210307"/>
            <a:ext cx="1199176" cy="293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6BBB52-E59E-4E02-9FC4-09D5614CEE5F}"/>
              </a:ext>
            </a:extLst>
          </p:cNvPr>
          <p:cNvSpPr txBox="1">
            <a:spLocks/>
          </p:cNvSpPr>
          <p:nvPr/>
        </p:nvSpPr>
        <p:spPr>
          <a:xfrm>
            <a:off x="120242" y="111413"/>
            <a:ext cx="7066325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 Gothic" panose="020B0502020202020204" pitchFamily="34" charset="0"/>
              </a:rPr>
              <a:t>Most Popular Attachments </a:t>
            </a:r>
            <a:r>
              <a:rPr lang="en-US" sz="1700" dirty="0">
                <a:latin typeface="Century Gothic" panose="020B0502020202020204" pitchFamily="34" charset="0"/>
              </a:rPr>
              <a:t>(Current state)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1A159-C2A5-4C2A-939D-FF69A66236D4}"/>
              </a:ext>
            </a:extLst>
          </p:cNvPr>
          <p:cNvSpPr txBox="1"/>
          <p:nvPr/>
        </p:nvSpPr>
        <p:spPr>
          <a:xfrm>
            <a:off x="120242" y="5098913"/>
            <a:ext cx="9937336" cy="10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Century Gothic" panose="020B0502020202020204" pitchFamily="34" charset="0"/>
              </a:rPr>
              <a:t>Note: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When you click on the Icon you will get a list of accessories most commonly used for that cabinet specifically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by group size.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CBB0BE-D54C-479B-8A73-8D9C76A210C5}"/>
              </a:ext>
            </a:extLst>
          </p:cNvPr>
          <p:cNvSpPr/>
          <p:nvPr/>
        </p:nvSpPr>
        <p:spPr>
          <a:xfrm>
            <a:off x="5989739" y="3573710"/>
            <a:ext cx="1359017" cy="858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1BE62E-2B35-47CD-9995-3E7C9CA02E7A}"/>
              </a:ext>
            </a:extLst>
          </p:cNvPr>
          <p:cNvCxnSpPr/>
          <p:nvPr/>
        </p:nvCxnSpPr>
        <p:spPr>
          <a:xfrm>
            <a:off x="427838" y="3489820"/>
            <a:ext cx="5173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5E2AB7-A4DE-4D0E-9716-A0430A25FC95}"/>
              </a:ext>
            </a:extLst>
          </p:cNvPr>
          <p:cNvSpPr txBox="1"/>
          <p:nvPr/>
        </p:nvSpPr>
        <p:spPr>
          <a:xfrm>
            <a:off x="10003175" y="6279137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Dieter</a:t>
            </a:r>
          </a:p>
        </p:txBody>
      </p:sp>
    </p:spTree>
    <p:extLst>
      <p:ext uri="{BB962C8B-B14F-4D97-AF65-F5344CB8AC3E}">
        <p14:creationId xmlns:p14="http://schemas.microsoft.com/office/powerpoint/2010/main" val="2145265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9A56368-828F-452F-B2B3-874365B4C66C}"/>
              </a:ext>
            </a:extLst>
          </p:cNvPr>
          <p:cNvSpPr txBox="1">
            <a:spLocks/>
          </p:cNvSpPr>
          <p:nvPr/>
        </p:nvSpPr>
        <p:spPr>
          <a:xfrm>
            <a:off x="251669" y="151001"/>
            <a:ext cx="9708857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 Gothic" panose="020B0502020202020204" pitchFamily="34" charset="0"/>
              </a:rPr>
              <a:t>Available Accessories or Modifications </a:t>
            </a:r>
            <a:r>
              <a:rPr lang="en-US" sz="1700" dirty="0">
                <a:latin typeface="Century Gothic" panose="020B0502020202020204" pitchFamily="34" charset="0"/>
              </a:rPr>
              <a:t>(</a:t>
            </a:r>
            <a:r>
              <a:rPr lang="en-US" sz="1600" dirty="0">
                <a:latin typeface="Century Gothic" panose="020B0502020202020204" pitchFamily="34" charset="0"/>
              </a:rPr>
              <a:t>Update</a:t>
            </a:r>
            <a:r>
              <a:rPr lang="en-US" sz="1700" dirty="0">
                <a:latin typeface="Century Gothic" panose="020B0502020202020204" pitchFamily="34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D919D-9DBB-4A4C-B0BB-BC000D93F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t="16370" r="10688" b="27150"/>
          <a:stretch/>
        </p:blipFill>
        <p:spPr>
          <a:xfrm>
            <a:off x="92279" y="804683"/>
            <a:ext cx="8883942" cy="34347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0BAFEC-0944-41A4-800F-E56CC14D8CE3}"/>
              </a:ext>
            </a:extLst>
          </p:cNvPr>
          <p:cNvSpPr/>
          <p:nvPr/>
        </p:nvSpPr>
        <p:spPr>
          <a:xfrm>
            <a:off x="7279431" y="3478712"/>
            <a:ext cx="1179244" cy="707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FE4B43-6AC6-4FA6-A4F5-595E39E86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98" t="43934" r="23762" b="30447"/>
          <a:stretch/>
        </p:blipFill>
        <p:spPr>
          <a:xfrm>
            <a:off x="8569616" y="2114948"/>
            <a:ext cx="3530105" cy="18388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54CA86B-BB75-4BFF-A872-45535BF0F3A5}"/>
              </a:ext>
            </a:extLst>
          </p:cNvPr>
          <p:cNvSpPr/>
          <p:nvPr/>
        </p:nvSpPr>
        <p:spPr>
          <a:xfrm rot="19741194">
            <a:off x="7743200" y="3068823"/>
            <a:ext cx="947728" cy="293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7BEB30-AFC6-42C8-A894-9B6A51C43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3" t="38321" r="10211" b="45633"/>
          <a:stretch/>
        </p:blipFill>
        <p:spPr>
          <a:xfrm>
            <a:off x="92279" y="4361419"/>
            <a:ext cx="11624005" cy="12677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73FC68-D348-4AE4-994E-CB7B53BFAB52}"/>
              </a:ext>
            </a:extLst>
          </p:cNvPr>
          <p:cNvSpPr/>
          <p:nvPr/>
        </p:nvSpPr>
        <p:spPr>
          <a:xfrm rot="5400000">
            <a:off x="8211294" y="4242652"/>
            <a:ext cx="1166269" cy="2936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2A650-F966-49E2-A727-A13F93F221B8}"/>
              </a:ext>
            </a:extLst>
          </p:cNvPr>
          <p:cNvSpPr txBox="1"/>
          <p:nvPr/>
        </p:nvSpPr>
        <p:spPr>
          <a:xfrm>
            <a:off x="92279" y="5709830"/>
            <a:ext cx="11752192" cy="10208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Century Gothic" panose="020B0502020202020204" pitchFamily="34" charset="0"/>
              </a:rPr>
              <a:t>Note: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When you click on the Icon you will get a list of accessories most commonly used for that specific cabinet type and width.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You can choose one or multiple accessories and save to that cabinet.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0B1EFA-E3D9-45D8-9D28-16C8519DBFDA}"/>
              </a:ext>
            </a:extLst>
          </p:cNvPr>
          <p:cNvCxnSpPr/>
          <p:nvPr/>
        </p:nvCxnSpPr>
        <p:spPr>
          <a:xfrm>
            <a:off x="333834" y="3293266"/>
            <a:ext cx="5173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652ACC-DF87-4CBA-B9C9-95AC85A48A12}"/>
              </a:ext>
            </a:extLst>
          </p:cNvPr>
          <p:cNvSpPr/>
          <p:nvPr/>
        </p:nvSpPr>
        <p:spPr>
          <a:xfrm>
            <a:off x="10024216" y="2162085"/>
            <a:ext cx="948583" cy="179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5ED97-47BA-4C16-9F09-F23484FE032C}"/>
              </a:ext>
            </a:extLst>
          </p:cNvPr>
          <p:cNvSpPr txBox="1"/>
          <p:nvPr/>
        </p:nvSpPr>
        <p:spPr>
          <a:xfrm>
            <a:off x="11111578" y="6421750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Dieter</a:t>
            </a:r>
          </a:p>
        </p:txBody>
      </p:sp>
    </p:spTree>
    <p:extLst>
      <p:ext uri="{BB962C8B-B14F-4D97-AF65-F5344CB8AC3E}">
        <p14:creationId xmlns:p14="http://schemas.microsoft.com/office/powerpoint/2010/main" val="257359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892657-EC37-460E-97B3-793FA5B63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4" t="14972" r="39656" b="61020"/>
          <a:stretch/>
        </p:blipFill>
        <p:spPr>
          <a:xfrm>
            <a:off x="2902591" y="4135773"/>
            <a:ext cx="5971764" cy="2491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8FDF3-A426-443A-944E-7BA362D91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10" t="21437" r="14197" b="52141"/>
          <a:stretch/>
        </p:blipFill>
        <p:spPr>
          <a:xfrm>
            <a:off x="2692866" y="722274"/>
            <a:ext cx="6181489" cy="33547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E7B1CA-2C05-4B9B-B785-D0C5E8D98004}"/>
              </a:ext>
            </a:extLst>
          </p:cNvPr>
          <p:cNvSpPr txBox="1">
            <a:spLocks/>
          </p:cNvSpPr>
          <p:nvPr/>
        </p:nvSpPr>
        <p:spPr>
          <a:xfrm>
            <a:off x="511730" y="300097"/>
            <a:ext cx="5016618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entury Gothic" panose="020B0502020202020204" pitchFamily="34" charset="0"/>
              </a:rPr>
              <a:t>Base Channel Cabinets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A6649-E570-4E7C-AF76-B08A6BD2E7D6}"/>
              </a:ext>
            </a:extLst>
          </p:cNvPr>
          <p:cNvSpPr txBox="1"/>
          <p:nvPr/>
        </p:nvSpPr>
        <p:spPr>
          <a:xfrm>
            <a:off x="10003175" y="6279137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Tina</a:t>
            </a:r>
          </a:p>
        </p:txBody>
      </p:sp>
    </p:spTree>
    <p:extLst>
      <p:ext uri="{BB962C8B-B14F-4D97-AF65-F5344CB8AC3E}">
        <p14:creationId xmlns:p14="http://schemas.microsoft.com/office/powerpoint/2010/main" val="35096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9E24E2-8D67-4BBF-8BF9-825702F79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73" t="15587" r="5538" b="30419"/>
          <a:stretch/>
        </p:blipFill>
        <p:spPr>
          <a:xfrm>
            <a:off x="167780" y="788564"/>
            <a:ext cx="11649417" cy="44797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A374983-8E43-4AEA-8304-048C85B7AC36}"/>
              </a:ext>
            </a:extLst>
          </p:cNvPr>
          <p:cNvSpPr txBox="1">
            <a:spLocks/>
          </p:cNvSpPr>
          <p:nvPr/>
        </p:nvSpPr>
        <p:spPr>
          <a:xfrm>
            <a:off x="956344" y="63121"/>
            <a:ext cx="6887361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Century Gothic" panose="020B0502020202020204" pitchFamily="34" charset="0"/>
              </a:rPr>
              <a:t>New Cabinet Base Apron Sink (BAS)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BD3DE84-3527-437E-9FDD-CF65BE18068E}"/>
              </a:ext>
            </a:extLst>
          </p:cNvPr>
          <p:cNvSpPr/>
          <p:nvPr/>
        </p:nvSpPr>
        <p:spPr>
          <a:xfrm>
            <a:off x="1216403" y="3531765"/>
            <a:ext cx="3360212" cy="1090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895D6FFD-7DF0-44D5-9976-9B8459EF27C9}"/>
              </a:ext>
            </a:extLst>
          </p:cNvPr>
          <p:cNvSpPr/>
          <p:nvPr/>
        </p:nvSpPr>
        <p:spPr>
          <a:xfrm>
            <a:off x="4764947" y="3429000"/>
            <a:ext cx="45719" cy="9332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FC1091-B4B2-47B8-B591-B30EFC6E9B0B}"/>
              </a:ext>
            </a:extLst>
          </p:cNvPr>
          <p:cNvCxnSpPr/>
          <p:nvPr/>
        </p:nvCxnSpPr>
        <p:spPr>
          <a:xfrm>
            <a:off x="645952" y="3649211"/>
            <a:ext cx="4026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2C9FFE3-F47F-4D1F-B086-BEDC41390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42" t="14240" r="4771" b="38930"/>
          <a:stretch/>
        </p:blipFill>
        <p:spPr>
          <a:xfrm>
            <a:off x="4938972" y="4475323"/>
            <a:ext cx="3889744" cy="2319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4073E9-E17E-4AA9-9D17-1F534CDE414A}"/>
              </a:ext>
            </a:extLst>
          </p:cNvPr>
          <p:cNvSpPr txBox="1"/>
          <p:nvPr/>
        </p:nvSpPr>
        <p:spPr>
          <a:xfrm>
            <a:off x="10003175" y="6279137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Tina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DFBBA4-C73B-452E-8B7B-7FA47EDDB578}"/>
              </a:ext>
            </a:extLst>
          </p:cNvPr>
          <p:cNvSpPr/>
          <p:nvPr/>
        </p:nvSpPr>
        <p:spPr>
          <a:xfrm>
            <a:off x="5081420" y="6525358"/>
            <a:ext cx="514037" cy="244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8D68ED-661A-46CB-8441-A95B17D450DA}"/>
              </a:ext>
            </a:extLst>
          </p:cNvPr>
          <p:cNvSpPr/>
          <p:nvPr/>
        </p:nvSpPr>
        <p:spPr>
          <a:xfrm>
            <a:off x="4668895" y="6572033"/>
            <a:ext cx="804502" cy="22284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52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1817783-9C6E-401D-880C-BCBE742C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27" y="2246153"/>
            <a:ext cx="7508149" cy="60400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Century Gothic" panose="020B0502020202020204" pitchFamily="34" charset="0"/>
              </a:rPr>
              <a:t>Hafele</a:t>
            </a:r>
            <a:r>
              <a:rPr lang="en-US" sz="3100" b="1" dirty="0">
                <a:latin typeface="Century Gothic" panose="020B0502020202020204" pitchFamily="34" charset="0"/>
              </a:rPr>
              <a:t> - </a:t>
            </a:r>
            <a:r>
              <a:rPr lang="en-US" sz="3100" dirty="0">
                <a:latin typeface="Century Gothic" panose="020B0502020202020204" pitchFamily="34" charset="0"/>
              </a:rPr>
              <a:t>LOOX Light System </a:t>
            </a:r>
            <a:br>
              <a:rPr lang="en-US" sz="3200" dirty="0">
                <a:latin typeface="Century Gothic" panose="020B0502020202020204" pitchFamily="34" charset="0"/>
              </a:rPr>
            </a:b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4E087-0143-471E-9CF2-FED9C1A7C9DF}"/>
              </a:ext>
            </a:extLst>
          </p:cNvPr>
          <p:cNvSpPr txBox="1"/>
          <p:nvPr/>
        </p:nvSpPr>
        <p:spPr>
          <a:xfrm>
            <a:off x="9827006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D9F3E8-2BE2-4611-A0C3-5D88FBA801CA}"/>
              </a:ext>
            </a:extLst>
          </p:cNvPr>
          <p:cNvSpPr txBox="1">
            <a:spLocks/>
          </p:cNvSpPr>
          <p:nvPr/>
        </p:nvSpPr>
        <p:spPr>
          <a:xfrm>
            <a:off x="2416027" y="2824993"/>
            <a:ext cx="5892323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entury Gothic" panose="020B0502020202020204" pitchFamily="34" charset="0"/>
              </a:rPr>
              <a:t>Flush-mount Cabinets</a:t>
            </a:r>
          </a:p>
        </p:txBody>
      </p:sp>
    </p:spTree>
    <p:extLst>
      <p:ext uri="{BB962C8B-B14F-4D97-AF65-F5344CB8AC3E}">
        <p14:creationId xmlns:p14="http://schemas.microsoft.com/office/powerpoint/2010/main" val="144574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400B74-F82F-4A96-B46E-DDBDB87C2649}"/>
              </a:ext>
            </a:extLst>
          </p:cNvPr>
          <p:cNvSpPr txBox="1">
            <a:spLocks/>
          </p:cNvSpPr>
          <p:nvPr/>
        </p:nvSpPr>
        <p:spPr>
          <a:xfrm>
            <a:off x="738231" y="409154"/>
            <a:ext cx="5016618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b="1" dirty="0">
                <a:latin typeface="Century Gothic" panose="020B0502020202020204" pitchFamily="34" charset="0"/>
              </a:rPr>
              <a:t>Hafele</a:t>
            </a:r>
            <a:r>
              <a:rPr lang="en-US" sz="3600" b="1" dirty="0">
                <a:latin typeface="Century Gothic" panose="020B0502020202020204" pitchFamily="34" charset="0"/>
              </a:rPr>
              <a:t> - </a:t>
            </a:r>
            <a:r>
              <a:rPr lang="en-US" sz="3600" dirty="0">
                <a:latin typeface="Century Gothic" panose="020B0502020202020204" pitchFamily="34" charset="0"/>
              </a:rPr>
              <a:t>LOOX Light System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A43CA-25C0-4B34-B5CA-9F16FE775958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F0560-73CB-4D44-9BDF-B23837130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5" t="21014" r="27500" b="21364"/>
          <a:stretch/>
        </p:blipFill>
        <p:spPr>
          <a:xfrm>
            <a:off x="7546193" y="2460745"/>
            <a:ext cx="3907576" cy="270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1F1AD-1912-49A8-AC9F-33A1A5977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5" t="34763" r="38712" b="33041"/>
          <a:stretch/>
        </p:blipFill>
        <p:spPr>
          <a:xfrm>
            <a:off x="3047322" y="4067369"/>
            <a:ext cx="3486840" cy="2623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89B6F9-6500-459E-A41A-15EDA599F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33" t="19782" r="12828" b="13634"/>
          <a:stretch/>
        </p:blipFill>
        <p:spPr>
          <a:xfrm>
            <a:off x="276639" y="1683736"/>
            <a:ext cx="3199795" cy="2383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7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835664-DC9E-4DCB-B496-A3844751E6EB}"/>
              </a:ext>
            </a:extLst>
          </p:cNvPr>
          <p:cNvSpPr txBox="1"/>
          <p:nvPr/>
        </p:nvSpPr>
        <p:spPr>
          <a:xfrm>
            <a:off x="2969703" y="1560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37A44-74E0-4652-A543-6D5C23FDC006}"/>
              </a:ext>
            </a:extLst>
          </p:cNvPr>
          <p:cNvSpPr txBox="1"/>
          <p:nvPr/>
        </p:nvSpPr>
        <p:spPr>
          <a:xfrm>
            <a:off x="3285776" y="959093"/>
            <a:ext cx="562044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Agenda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1. </a:t>
            </a:r>
            <a:r>
              <a:rPr lang="en-US" dirty="0">
                <a:latin typeface="Century Gothic" panose="020B0502020202020204" pitchFamily="34" charset="0"/>
              </a:rPr>
              <a:t>New Product Release (Keith)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2. Color definitions P1/P2 program (Megan)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3. Room defaults (Tina)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4. Finish Cabinet Bottoms (Tina)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5. Available Accessories or Modifications (Dieter)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5. Apron Sinks (Tina)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6. CC-Raise bottoms (Tina)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7. LOOX Lighting System (Scott)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8. Flush-mount Cabinets (Scott)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9. HFU`s and Custom Library (Dieter)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6834B-3D2E-4119-8FCF-C5E878D0C9C9}"/>
              </a:ext>
            </a:extLst>
          </p:cNvPr>
          <p:cNvSpPr txBox="1"/>
          <p:nvPr/>
        </p:nvSpPr>
        <p:spPr>
          <a:xfrm>
            <a:off x="4278033" y="419817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Wednesday 14</a:t>
            </a:r>
            <a:r>
              <a:rPr lang="en-US" baseline="30000" dirty="0">
                <a:latin typeface="Century Gothic" panose="020B0502020202020204" pitchFamily="34" charset="0"/>
              </a:rPr>
              <a:t>th</a:t>
            </a:r>
            <a:r>
              <a:rPr lang="en-US" dirty="0">
                <a:latin typeface="Century Gothic" panose="020B0502020202020204" pitchFamily="34" charset="0"/>
              </a:rPr>
              <a:t> (09:30 – 01:30)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36F2A-AE85-4938-A19F-5BD199A08F86}"/>
              </a:ext>
            </a:extLst>
          </p:cNvPr>
          <p:cNvSpPr txBox="1"/>
          <p:nvPr/>
        </p:nvSpPr>
        <p:spPr>
          <a:xfrm>
            <a:off x="4783460" y="6068851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Thank you all for being here!</a:t>
            </a:r>
          </a:p>
        </p:txBody>
      </p:sp>
    </p:spTree>
    <p:extLst>
      <p:ext uri="{BB962C8B-B14F-4D97-AF65-F5344CB8AC3E}">
        <p14:creationId xmlns:p14="http://schemas.microsoft.com/office/powerpoint/2010/main" val="4145840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6D297C-0039-41C9-83C7-DEA69EE0E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66" t="39502" r="40246" b="12697"/>
          <a:stretch/>
        </p:blipFill>
        <p:spPr>
          <a:xfrm>
            <a:off x="7010400" y="1810326"/>
            <a:ext cx="4812145" cy="47382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22EF1E-A3ED-460E-B7B0-137CC6BA5E7E}"/>
              </a:ext>
            </a:extLst>
          </p:cNvPr>
          <p:cNvSpPr/>
          <p:nvPr/>
        </p:nvSpPr>
        <p:spPr>
          <a:xfrm>
            <a:off x="211164" y="1787492"/>
            <a:ext cx="6605273" cy="32830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  <a:ea typeface="Calibri" panose="020F0502020204030204" pitchFamily="34" charset="0"/>
              </a:rPr>
              <a:t>Dealer needs to answer questions of how their LED lights will be wired with their electrician.</a:t>
            </a:r>
            <a:endParaRPr lang="en-US" sz="1400" dirty="0"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1400" dirty="0">
                <a:latin typeface="Century Gothic" panose="020B0502020202020204" pitchFamily="34" charset="0"/>
                <a:ea typeface="Calibri" panose="020F0502020204030204" pitchFamily="34" charset="0"/>
              </a:rPr>
              <a:t>Where will the drivers be installed?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Will the driver be hard wired or plugged into an outlet?</a:t>
            </a:r>
            <a:endParaRPr lang="en-US" sz="14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Will the low voltage wiring be pulled behind the walls by the electrician?  (use </a:t>
            </a:r>
            <a:r>
              <a:rPr lang="en-CA" sz="1400" b="1" dirty="0">
                <a:latin typeface="Century Gothic" panose="020B0502020202020204" pitchFamily="34" charset="0"/>
              </a:rPr>
              <a:t>LED-PWR-40W-DIM</a:t>
            </a:r>
            <a:r>
              <a:rPr lang="en-CA" sz="1400" dirty="0">
                <a:latin typeface="Century Gothic" panose="020B0502020202020204" pitchFamily="34" charset="0"/>
              </a:rPr>
              <a:t>) dimmable by approved wall switch. (see driver specs)</a:t>
            </a:r>
            <a:endParaRPr lang="en-US" sz="14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Will the wiring be outside the walls and plugged into a driver that is plugged into a wall electrical outlet? (use </a:t>
            </a:r>
            <a:r>
              <a:rPr lang="en-CA" sz="1400" b="1" dirty="0">
                <a:latin typeface="Century Gothic" panose="020B0502020202020204" pitchFamily="34" charset="0"/>
              </a:rPr>
              <a:t>LED-KIT-PWR-40W</a:t>
            </a:r>
            <a:r>
              <a:rPr lang="en-CA" sz="1400" dirty="0">
                <a:latin typeface="Century Gothic" panose="020B0502020202020204" pitchFamily="34" charset="0"/>
              </a:rPr>
              <a:t>) only dimmable with LOOX switch. ON/OFF with standard wall switch. </a:t>
            </a:r>
            <a:r>
              <a:rPr lang="en-CA" sz="1400" dirty="0">
                <a:latin typeface="Century Gothic" panose="020B0502020202020204" pitchFamily="34" charset="0"/>
                <a:ea typeface="Calibri" panose="020F0502020204030204" pitchFamily="34" charset="0"/>
              </a:rPr>
              <a:t> </a:t>
            </a:r>
            <a:endParaRPr lang="en-US" sz="1400" dirty="0"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E8D008-8089-4D19-ADD4-477F47242737}"/>
              </a:ext>
            </a:extLst>
          </p:cNvPr>
          <p:cNvSpPr txBox="1">
            <a:spLocks/>
          </p:cNvSpPr>
          <p:nvPr/>
        </p:nvSpPr>
        <p:spPr>
          <a:xfrm>
            <a:off x="498085" y="446099"/>
            <a:ext cx="5016618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latin typeface="Century Gothic" panose="020B0502020202020204" pitchFamily="34" charset="0"/>
                <a:ea typeface="Calibri" panose="020F0502020204030204" pitchFamily="34" charset="0"/>
              </a:rPr>
              <a:t>Electrical design and layout: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01736-9F49-4A41-8561-D01FDB69846F}"/>
              </a:ext>
            </a:extLst>
          </p:cNvPr>
          <p:cNvSpPr txBox="1"/>
          <p:nvPr/>
        </p:nvSpPr>
        <p:spPr>
          <a:xfrm>
            <a:off x="9659226" y="6302360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3087367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A44D-FF41-44D1-BDF3-4E653D67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2" y="4605988"/>
            <a:ext cx="6111010" cy="21656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</a:rPr>
              <a:t>Will the low voltage wiring be pulled behind the walls by the electrician?  (use </a:t>
            </a:r>
            <a:r>
              <a:rPr lang="en-CA" sz="1600" b="1" dirty="0">
                <a:latin typeface="Century Gothic" panose="020B0502020202020204" pitchFamily="34" charset="0"/>
              </a:rPr>
              <a:t>LED-PWR-40W-DIM</a:t>
            </a:r>
            <a:r>
              <a:rPr lang="en-CA" sz="1600" dirty="0">
                <a:latin typeface="Century Gothic" panose="020B0502020202020204" pitchFamily="34" charset="0"/>
              </a:rPr>
              <a:t>) dimmable by approved wall switch. (see driver specs)</a:t>
            </a:r>
            <a:br>
              <a:rPr lang="en-US" sz="1600" dirty="0">
                <a:latin typeface="Century Gothic" panose="020B0502020202020204" pitchFamily="34" charset="0"/>
              </a:rPr>
            </a:br>
            <a:r>
              <a:rPr lang="en-CA" sz="1600" dirty="0">
                <a:latin typeface="Century Gothic" panose="020B0502020202020204" pitchFamily="34" charset="0"/>
              </a:rPr>
              <a:t>Hardwired by electrician.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27F57-DE71-418C-9093-17D7384E0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06" t="20454" r="25454" b="21363"/>
          <a:stretch/>
        </p:blipFill>
        <p:spPr>
          <a:xfrm>
            <a:off x="1001022" y="2112598"/>
            <a:ext cx="4069741" cy="2493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5707E5-4CC6-4E53-A923-5519BF83C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12482" r="34318" b="12693"/>
          <a:stretch/>
        </p:blipFill>
        <p:spPr>
          <a:xfrm>
            <a:off x="6853381" y="0"/>
            <a:ext cx="5126182" cy="6771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752DC9-214B-40FE-938A-F6815E0FBB62}"/>
              </a:ext>
            </a:extLst>
          </p:cNvPr>
          <p:cNvSpPr/>
          <p:nvPr/>
        </p:nvSpPr>
        <p:spPr>
          <a:xfrm>
            <a:off x="314785" y="473425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LED-PWR-40W-DIM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B7FDE-8479-484D-BC08-2037671777F6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367400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0C427-8139-44C6-9944-C7EE47055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5" t="21014" r="27500" b="21364"/>
          <a:stretch/>
        </p:blipFill>
        <p:spPr>
          <a:xfrm>
            <a:off x="6871936" y="2005247"/>
            <a:ext cx="4840647" cy="335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7C2B0-B98D-4DD4-AD0E-E4BE94DFE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5" t="34763" r="38712" b="33041"/>
          <a:stretch/>
        </p:blipFill>
        <p:spPr>
          <a:xfrm>
            <a:off x="1596640" y="1857466"/>
            <a:ext cx="3532882" cy="2657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94BAB-880B-4CCF-A4BB-BDDAE68891C0}"/>
              </a:ext>
            </a:extLst>
          </p:cNvPr>
          <p:cNvSpPr/>
          <p:nvPr/>
        </p:nvSpPr>
        <p:spPr>
          <a:xfrm>
            <a:off x="278540" y="4812650"/>
            <a:ext cx="6514155" cy="170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ea typeface="Calibri" panose="020F0502020204030204" pitchFamily="34" charset="0"/>
              </a:rPr>
              <a:t>Wiring will be outside the walls and plugged into a driver that is plugged into a wall electrical outlet (use </a:t>
            </a:r>
            <a:r>
              <a:rPr lang="en-CA" b="1" dirty="0">
                <a:latin typeface="Century Gothic" panose="020B0502020202020204" pitchFamily="34" charset="0"/>
                <a:ea typeface="Calibri" panose="020F0502020204030204" pitchFamily="34" charset="0"/>
              </a:rPr>
              <a:t>LED-KIT-PWR-40W</a:t>
            </a:r>
            <a:r>
              <a:rPr lang="en-CA" dirty="0">
                <a:latin typeface="Century Gothic" panose="020B0502020202020204" pitchFamily="34" charset="0"/>
                <a:ea typeface="Calibri" panose="020F0502020204030204" pitchFamily="34" charset="0"/>
              </a:rPr>
              <a:t>) only dimmable with LOOX switch. ON/OFF with standard wall switch. </a:t>
            </a:r>
            <a:endParaRPr lang="en-US" dirty="0"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6CEDFF-A5F1-4ECD-9DA5-F6EC9E9BA71F}"/>
              </a:ext>
            </a:extLst>
          </p:cNvPr>
          <p:cNvSpPr/>
          <p:nvPr/>
        </p:nvSpPr>
        <p:spPr>
          <a:xfrm>
            <a:off x="370969" y="501135"/>
            <a:ext cx="316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dirty="0">
                <a:latin typeface="Century Gothic" panose="020B0502020202020204" pitchFamily="34" charset="0"/>
                <a:ea typeface="Calibri" panose="020F0502020204030204" pitchFamily="34" charset="0"/>
              </a:rPr>
              <a:t>LED-KIT-PWR-40W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72D9B-10B7-416A-89B1-4811183B2DE3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228805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6E17F-4D59-4B8D-ADA6-3C84AEF1553A}"/>
              </a:ext>
            </a:extLst>
          </p:cNvPr>
          <p:cNvSpPr/>
          <p:nvPr/>
        </p:nvSpPr>
        <p:spPr>
          <a:xfrm>
            <a:off x="314036" y="3626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000" dirty="0">
                <a:latin typeface="Century Gothic" panose="020B0502020202020204" pitchFamily="34" charset="0"/>
                <a:ea typeface="Calibri" panose="020F0502020204030204" pitchFamily="34" charset="0"/>
              </a:rPr>
              <a:t>Prep cabinets for LOOX Modular puck lights</a:t>
            </a:r>
            <a:endParaRPr lang="en-US" sz="2000" dirty="0"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r>
              <a:rPr lang="en-CA" sz="2000" dirty="0">
                <a:latin typeface="Century Gothic" panose="020B0502020202020204" pitchFamily="34" charset="0"/>
                <a:ea typeface="Calibri" panose="020F0502020204030204" pitchFamily="34" charset="0"/>
              </a:rPr>
              <a:t>Use </a:t>
            </a:r>
            <a:r>
              <a:rPr lang="en-CA" sz="2000" b="1" dirty="0">
                <a:latin typeface="Century Gothic" panose="020B0502020202020204" pitchFamily="34" charset="0"/>
                <a:ea typeface="Calibri" panose="020F0502020204030204" pitchFamily="34" charset="0"/>
              </a:rPr>
              <a:t>LED-PREP-ML-(T) (B)</a:t>
            </a:r>
            <a:r>
              <a:rPr lang="en-CA" sz="2000" dirty="0">
                <a:latin typeface="Century Gothic" panose="020B0502020202020204" pitchFamily="34" charset="0"/>
                <a:ea typeface="Calibri" panose="020F0502020204030204" pitchFamily="34" charset="0"/>
              </a:rPr>
              <a:t>  code</a:t>
            </a:r>
            <a:endParaRPr lang="en-US" sz="2000" dirty="0"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6CA7B-6628-4C02-978B-A68923041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4" t="14287" r="32576" b="13671"/>
          <a:stretch/>
        </p:blipFill>
        <p:spPr>
          <a:xfrm>
            <a:off x="136944" y="2050472"/>
            <a:ext cx="4528873" cy="4712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BC752-DBB1-4128-A57E-B50719C87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5" t="15699" r="27652" b="15770"/>
          <a:stretch/>
        </p:blipFill>
        <p:spPr>
          <a:xfrm>
            <a:off x="6585527" y="2384371"/>
            <a:ext cx="5469529" cy="4247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CB1B2-4911-4876-9F24-995AA68E9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73" t="35979" r="39773" b="36748"/>
          <a:stretch/>
        </p:blipFill>
        <p:spPr>
          <a:xfrm>
            <a:off x="4857616" y="4048841"/>
            <a:ext cx="2148521" cy="1551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F64508-1A11-47C6-8DA6-28AB1E1FC1E4}"/>
              </a:ext>
            </a:extLst>
          </p:cNvPr>
          <p:cNvSpPr txBox="1"/>
          <p:nvPr/>
        </p:nvSpPr>
        <p:spPr>
          <a:xfrm>
            <a:off x="11001465" y="6178469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448742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C666-900B-4F7B-B7CE-DBBB780B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09" y="1157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Preparation of cabinets for LOOX lighting (aluminum profile) LED-PREP-PR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357DA-B0A5-46C9-B3AE-B7E925F69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0" t="15139" r="33031" b="10735"/>
          <a:stretch/>
        </p:blipFill>
        <p:spPr>
          <a:xfrm>
            <a:off x="1179929" y="1405971"/>
            <a:ext cx="4722108" cy="533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40CF7-4AE2-4951-8D22-AF31713A8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3" t="14098" r="10869" b="22538"/>
          <a:stretch/>
        </p:blipFill>
        <p:spPr>
          <a:xfrm>
            <a:off x="7960364" y="1627851"/>
            <a:ext cx="3628073" cy="22514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DB876-59D5-4418-BFEB-778CCB5F4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33" t="19782" r="12828" b="13634"/>
          <a:stretch/>
        </p:blipFill>
        <p:spPr>
          <a:xfrm>
            <a:off x="6567904" y="4186917"/>
            <a:ext cx="3163326" cy="23564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F16E3-D824-41CE-BC15-D4786F3CB290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1552423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F59D4-FBA8-4589-8476-DB1BCC9D3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7" t="15139" r="26667" b="10035"/>
          <a:stretch/>
        </p:blipFill>
        <p:spPr>
          <a:xfrm>
            <a:off x="184727" y="1607127"/>
            <a:ext cx="5560291" cy="49414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236751-F632-45DC-9AFF-E6A11B8A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09" y="1157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Preparation of cabinets for LOOX lighting (aluminum profile) LED-PREP-PR-PANEL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F6645-4B3A-4D6B-B458-97BDE2BA3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8" t="4512" r="17548" b="4512"/>
          <a:stretch/>
        </p:blipFill>
        <p:spPr>
          <a:xfrm>
            <a:off x="6086766" y="1607126"/>
            <a:ext cx="5603486" cy="4941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DF317-EA61-4C78-9394-00415776DEC1}"/>
              </a:ext>
            </a:extLst>
          </p:cNvPr>
          <p:cNvSpPr txBox="1"/>
          <p:nvPr/>
        </p:nvSpPr>
        <p:spPr>
          <a:xfrm>
            <a:off x="10716239" y="6302360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333254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C3C63-84F2-4E3C-9A3D-DAEDAB29A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94" t="38980" r="29610" b="33836"/>
          <a:stretch/>
        </p:blipFill>
        <p:spPr>
          <a:xfrm>
            <a:off x="4676643" y="2498875"/>
            <a:ext cx="7118278" cy="2581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A300E8-2C5D-43C4-A932-1B057FF99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32" t="47745" r="31055" b="43363"/>
          <a:stretch/>
        </p:blipFill>
        <p:spPr>
          <a:xfrm>
            <a:off x="4676643" y="5675200"/>
            <a:ext cx="7118278" cy="904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CA18AA-1137-4C0D-96F2-66D032AC890C}"/>
              </a:ext>
            </a:extLst>
          </p:cNvPr>
          <p:cNvSpPr/>
          <p:nvPr/>
        </p:nvSpPr>
        <p:spPr>
          <a:xfrm>
            <a:off x="285224" y="459189"/>
            <a:ext cx="802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entury Gothic" panose="020B0502020202020204" pitchFamily="34" charset="0"/>
              </a:rPr>
              <a:t>WebQuoin</a:t>
            </a:r>
            <a:r>
              <a:rPr lang="en-US" sz="2400" dirty="0">
                <a:latin typeface="Century Gothic" panose="020B0502020202020204" pitchFamily="34" charset="0"/>
              </a:rPr>
              <a:t> entry and shipping of LOOX LED products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56E15-50EE-4BDD-A6C9-C7D9491DAB16}"/>
              </a:ext>
            </a:extLst>
          </p:cNvPr>
          <p:cNvSpPr/>
          <p:nvPr/>
        </p:nvSpPr>
        <p:spPr>
          <a:xfrm>
            <a:off x="397079" y="2897082"/>
            <a:ext cx="4174921" cy="1667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  <a:ea typeface="Calibri" panose="020F0502020204030204" pitchFamily="34" charset="0"/>
              </a:rPr>
              <a:t>Use the </a:t>
            </a:r>
            <a:r>
              <a:rPr lang="en-CA" sz="1400" b="1" dirty="0">
                <a:latin typeface="Century Gothic" panose="020B0502020202020204" pitchFamily="34" charset="0"/>
                <a:ea typeface="Calibri" panose="020F0502020204030204" pitchFamily="34" charset="0"/>
              </a:rPr>
              <a:t>kits</a:t>
            </a:r>
            <a:r>
              <a:rPr lang="en-CA" sz="1400" dirty="0">
                <a:latin typeface="Century Gothic" panose="020B0502020202020204" pitchFamily="34" charset="0"/>
                <a:ea typeface="Calibri" panose="020F0502020204030204" pitchFamily="34" charset="0"/>
              </a:rPr>
              <a:t> to order the products you need. (kits will have a drop down list in </a:t>
            </a:r>
            <a:r>
              <a:rPr lang="en-CA" sz="1400" dirty="0" err="1">
                <a:latin typeface="Century Gothic" panose="020B0502020202020204" pitchFamily="34" charset="0"/>
                <a:ea typeface="Calibri" panose="020F0502020204030204" pitchFamily="34" charset="0"/>
              </a:rPr>
              <a:t>WebQuoin</a:t>
            </a:r>
            <a:r>
              <a:rPr lang="en-CA" sz="1400" dirty="0">
                <a:latin typeface="Century Gothic" panose="020B0502020202020204" pitchFamily="34" charset="0"/>
                <a:ea typeface="Calibri" panose="020F0502020204030204" pitchFamily="34" charset="0"/>
              </a:rPr>
              <a:t> itemizing all items being shipped)They do not need to be attached to the cabinet.</a:t>
            </a:r>
            <a:endParaRPr lang="en-US" sz="1400" dirty="0"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B5C7E-4C35-4287-A70D-A33E1BBFDBD5}"/>
              </a:ext>
            </a:extLst>
          </p:cNvPr>
          <p:cNvSpPr/>
          <p:nvPr/>
        </p:nvSpPr>
        <p:spPr>
          <a:xfrm>
            <a:off x="397079" y="5675200"/>
            <a:ext cx="41761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  <a:ea typeface="Calibri" panose="020F0502020204030204" pitchFamily="34" charset="0"/>
              </a:rPr>
              <a:t>You can also order SUPPLY ONLY individual</a:t>
            </a:r>
          </a:p>
          <a:p>
            <a:r>
              <a:rPr lang="en-CA" sz="1400" dirty="0">
                <a:latin typeface="Century Gothic" panose="020B0502020202020204" pitchFamily="34" charset="0"/>
                <a:ea typeface="Calibri" panose="020F0502020204030204" pitchFamily="34" charset="0"/>
              </a:rPr>
              <a:t> parts if needed.</a:t>
            </a:r>
            <a:endParaRPr lang="en-US" sz="1400" dirty="0"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5449BE-0ECE-432A-A1B9-8DD2577EE37A}"/>
              </a:ext>
            </a:extLst>
          </p:cNvPr>
          <p:cNvSpPr/>
          <p:nvPr/>
        </p:nvSpPr>
        <p:spPr>
          <a:xfrm>
            <a:off x="397079" y="1508066"/>
            <a:ext cx="10726723" cy="784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ea typeface="Calibri" panose="020F0502020204030204" pitchFamily="34" charset="0"/>
              </a:rPr>
              <a:t>They are shipped loose and installed by the dealer (electrician).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</a:rPr>
              <a:t>They do not need to be attached to the cabinet in </a:t>
            </a:r>
            <a:r>
              <a:rPr lang="en-CA" sz="1600" dirty="0" err="1">
                <a:latin typeface="Century Gothic" panose="020B0502020202020204" pitchFamily="34" charset="0"/>
              </a:rPr>
              <a:t>WebQuoin</a:t>
            </a:r>
            <a:endParaRPr lang="en-CA" sz="1600" dirty="0"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C4B6F-A232-4013-B555-F62C43C54118}"/>
              </a:ext>
            </a:extLst>
          </p:cNvPr>
          <p:cNvSpPr txBox="1"/>
          <p:nvPr/>
        </p:nvSpPr>
        <p:spPr>
          <a:xfrm>
            <a:off x="10917575" y="6333300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2236277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25B325-BDC0-4853-84BB-DBE94FF42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0" t="18148" r="36422" b="14146"/>
          <a:stretch/>
        </p:blipFill>
        <p:spPr>
          <a:xfrm>
            <a:off x="3048701" y="187531"/>
            <a:ext cx="5055064" cy="65396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84B35E-8535-4A31-A154-FC902375C1DA}"/>
              </a:ext>
            </a:extLst>
          </p:cNvPr>
          <p:cNvSpPr/>
          <p:nvPr/>
        </p:nvSpPr>
        <p:spPr>
          <a:xfrm>
            <a:off x="146111" y="296588"/>
            <a:ext cx="2902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Flush mount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45186-8850-4901-B078-A4C50DC9ABDE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95653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72234-B3E4-472F-9B07-A3D2D0F22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94" t="20180" r="25482" b="26341"/>
          <a:stretch/>
        </p:blipFill>
        <p:spPr>
          <a:xfrm>
            <a:off x="1506245" y="1082180"/>
            <a:ext cx="8991561" cy="50947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1B8E5-E14A-49E4-A8C2-88D81A62AEC2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42531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93FE3-8E48-4DE7-8BB3-B26242505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5" t="29198" r="38348" b="24818"/>
          <a:stretch/>
        </p:blipFill>
        <p:spPr>
          <a:xfrm>
            <a:off x="3172436" y="417351"/>
            <a:ext cx="5847127" cy="62623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5FD23-9B79-42B8-BE7C-2B134C9F0EEB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</p:spTree>
    <p:extLst>
      <p:ext uri="{BB962C8B-B14F-4D97-AF65-F5344CB8AC3E}">
        <p14:creationId xmlns:p14="http://schemas.microsoft.com/office/powerpoint/2010/main" val="403442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79CEF-39D9-4E15-ABB9-A82DFD08C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72" t="16143" r="17642" b="15908"/>
          <a:stretch/>
        </p:blipFill>
        <p:spPr>
          <a:xfrm>
            <a:off x="973123" y="486561"/>
            <a:ext cx="3707934" cy="4792581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321C57-4CB7-4FE8-9654-C6E9B80BB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72" t="15096" r="36078" b="18211"/>
          <a:stretch/>
        </p:blipFill>
        <p:spPr>
          <a:xfrm>
            <a:off x="5872293" y="1732777"/>
            <a:ext cx="3707934" cy="4792581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F5149-623D-4B3E-80A9-5FBFBBD29C8A}"/>
              </a:ext>
            </a:extLst>
          </p:cNvPr>
          <p:cNvSpPr txBox="1"/>
          <p:nvPr/>
        </p:nvSpPr>
        <p:spPr>
          <a:xfrm>
            <a:off x="10003175" y="627913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Keith</a:t>
            </a:r>
          </a:p>
        </p:txBody>
      </p:sp>
    </p:spTree>
    <p:extLst>
      <p:ext uri="{BB962C8B-B14F-4D97-AF65-F5344CB8AC3E}">
        <p14:creationId xmlns:p14="http://schemas.microsoft.com/office/powerpoint/2010/main" val="2371055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AF0CDD-446E-4415-964F-C3D16A074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83" t="17766" r="32226" b="13130"/>
          <a:stretch/>
        </p:blipFill>
        <p:spPr>
          <a:xfrm>
            <a:off x="3177472" y="378454"/>
            <a:ext cx="5837055" cy="62263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2A3B6E-F0D5-48CC-A16A-25651BE80543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171D3-B4B8-412A-8C1F-C5348788A3C8}"/>
              </a:ext>
            </a:extLst>
          </p:cNvPr>
          <p:cNvSpPr/>
          <p:nvPr/>
        </p:nvSpPr>
        <p:spPr>
          <a:xfrm>
            <a:off x="112555" y="480079"/>
            <a:ext cx="2902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Dealer must supply flush mount appliance specs.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96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429E91-0422-4F67-9236-16E711E2D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7" t="17768" r="62912" b="12263"/>
          <a:stretch/>
        </p:blipFill>
        <p:spPr>
          <a:xfrm>
            <a:off x="176167" y="584042"/>
            <a:ext cx="7734651" cy="61447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1C39DE-5963-412D-9C1C-4EF98F0EE800}"/>
              </a:ext>
            </a:extLst>
          </p:cNvPr>
          <p:cNvSpPr txBox="1">
            <a:spLocks/>
          </p:cNvSpPr>
          <p:nvPr/>
        </p:nvSpPr>
        <p:spPr>
          <a:xfrm>
            <a:off x="956346" y="140706"/>
            <a:ext cx="7025426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 Gothic" panose="020B0502020202020204" pitchFamily="34" charset="0"/>
              </a:rPr>
              <a:t>Flush-mount Cabinets </a:t>
            </a:r>
            <a:r>
              <a:rPr lang="en-US" sz="1000" dirty="0">
                <a:latin typeface="Century Gothic" panose="020B0502020202020204" pitchFamily="34" charset="0"/>
              </a:rPr>
              <a:t>(Custom Catalog page 122)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874C5-DD6B-4B15-86B5-97A55A88BAAC}"/>
              </a:ext>
            </a:extLst>
          </p:cNvPr>
          <p:cNvSpPr txBox="1"/>
          <p:nvPr/>
        </p:nvSpPr>
        <p:spPr>
          <a:xfrm>
            <a:off x="335559" y="744713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TO1FM_ _ _ 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2DFDB-EA3B-4FB9-884B-2EE49921D397}"/>
              </a:ext>
            </a:extLst>
          </p:cNvPr>
          <p:cNvSpPr txBox="1"/>
          <p:nvPr/>
        </p:nvSpPr>
        <p:spPr>
          <a:xfrm>
            <a:off x="7432845" y="4206852"/>
            <a:ext cx="4499254" cy="917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entury Gothic" panose="020B0502020202020204" pitchFamily="34" charset="0"/>
              </a:rPr>
              <a:t>Dealer must supply flush mount appliance specs.</a:t>
            </a:r>
          </a:p>
          <a:p>
            <a:r>
              <a:rPr lang="en-US" sz="1300" dirty="0">
                <a:latin typeface="Century Gothic" panose="020B0502020202020204" pitchFamily="34" charset="0"/>
              </a:rPr>
              <a:t>This is the only way will warranty the cabinet.</a:t>
            </a:r>
          </a:p>
          <a:p>
            <a:endParaRPr lang="en-US" sz="1300" dirty="0">
              <a:latin typeface="Century Gothic" panose="020B0502020202020204" pitchFamily="34" charset="0"/>
            </a:endParaRPr>
          </a:p>
          <a:p>
            <a:r>
              <a:rPr lang="en-US" sz="1300" dirty="0">
                <a:latin typeface="Century Gothic" panose="020B0502020202020204" pitchFamily="34" charset="0"/>
              </a:rPr>
              <a:t>This will protect appliance from over heating or fire.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937AF-5B3C-4313-9994-AE07B503E82D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68128-38A2-4BB9-A611-4A8D027EBD0D}"/>
              </a:ext>
            </a:extLst>
          </p:cNvPr>
          <p:cNvSpPr txBox="1"/>
          <p:nvPr/>
        </p:nvSpPr>
        <p:spPr>
          <a:xfrm>
            <a:off x="7432845" y="2644146"/>
            <a:ext cx="4499255" cy="1492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entury Gothic" panose="020B0502020202020204" pitchFamily="34" charset="0"/>
              </a:rPr>
              <a:t>Defining 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latin typeface="Century Gothic" panose="020B0502020202020204" pitchFamily="34" charset="0"/>
              </a:rPr>
              <a:t>Door/face thickness that matches the cabinet doors (7/8” thick)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latin typeface="Century Gothic" panose="020B0502020202020204" pitchFamily="34" charset="0"/>
              </a:rPr>
              <a:t>Cabinet width must match appliance width specs </a:t>
            </a:r>
          </a:p>
          <a:p>
            <a:endParaRPr lang="en-US" sz="13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30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349B7-B148-4E9C-9884-D164BCFEC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3" t="17768" r="12890" b="11773"/>
          <a:stretch/>
        </p:blipFill>
        <p:spPr>
          <a:xfrm>
            <a:off x="132807" y="620408"/>
            <a:ext cx="7790241" cy="6180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E6BB4-7DA3-4323-A74D-C931763C6853}"/>
              </a:ext>
            </a:extLst>
          </p:cNvPr>
          <p:cNvSpPr txBox="1"/>
          <p:nvPr/>
        </p:nvSpPr>
        <p:spPr>
          <a:xfrm>
            <a:off x="365000" y="821491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TO2FM_ _ _ _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5F8DB9-666D-40A0-B890-FF8387B551DE}"/>
              </a:ext>
            </a:extLst>
          </p:cNvPr>
          <p:cNvSpPr txBox="1">
            <a:spLocks/>
          </p:cNvSpPr>
          <p:nvPr/>
        </p:nvSpPr>
        <p:spPr>
          <a:xfrm>
            <a:off x="956346" y="140706"/>
            <a:ext cx="7025426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 Gothic" panose="020B0502020202020204" pitchFamily="34" charset="0"/>
              </a:rPr>
              <a:t>Flush-mount Cabinets </a:t>
            </a:r>
            <a:r>
              <a:rPr lang="en-US" sz="1000" dirty="0">
                <a:latin typeface="Century Gothic" panose="020B0502020202020204" pitchFamily="34" charset="0"/>
              </a:rPr>
              <a:t>(Custom Catalog page 122)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DCB05-84BE-4593-83D9-D8FB41BDA11D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8A844-FDC3-4C1D-A047-F4D7C4727686}"/>
              </a:ext>
            </a:extLst>
          </p:cNvPr>
          <p:cNvSpPr txBox="1"/>
          <p:nvPr/>
        </p:nvSpPr>
        <p:spPr>
          <a:xfrm>
            <a:off x="7373025" y="3155815"/>
            <a:ext cx="4686168" cy="894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entury Gothic" panose="020B0502020202020204" pitchFamily="34" charset="0"/>
              </a:rPr>
              <a:t>Dealer must supply flush mount appliance specs.</a:t>
            </a:r>
          </a:p>
          <a:p>
            <a:r>
              <a:rPr lang="en-US" sz="1300" dirty="0">
                <a:latin typeface="Century Gothic" panose="020B0502020202020204" pitchFamily="34" charset="0"/>
              </a:rPr>
              <a:t>This is the only way will warranty the cabinet.</a:t>
            </a:r>
          </a:p>
          <a:p>
            <a:endParaRPr lang="en-US" sz="1300" dirty="0">
              <a:latin typeface="Century Gothic" panose="020B0502020202020204" pitchFamily="34" charset="0"/>
            </a:endParaRPr>
          </a:p>
          <a:p>
            <a:r>
              <a:rPr lang="en-US" sz="1300" dirty="0">
                <a:latin typeface="Century Gothic" panose="020B0502020202020204" pitchFamily="34" charset="0"/>
              </a:rPr>
              <a:t>This will protect appliance from over heating or fire.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113B4-5DC2-4761-A545-52D29B81185C}"/>
              </a:ext>
            </a:extLst>
          </p:cNvPr>
          <p:cNvSpPr txBox="1"/>
          <p:nvPr/>
        </p:nvSpPr>
        <p:spPr>
          <a:xfrm>
            <a:off x="7373025" y="1876216"/>
            <a:ext cx="4686168" cy="11233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entury Gothic" panose="020B0502020202020204" pitchFamily="34" charset="0"/>
              </a:rPr>
              <a:t>Defining 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Has a door/face thickness that is greater than the cabinet doors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latin typeface="Century Gothic" panose="020B0502020202020204" pitchFamily="34" charset="0"/>
              </a:rPr>
              <a:t>Cabinet width must match appliance width specs </a:t>
            </a:r>
          </a:p>
        </p:txBody>
      </p:sp>
    </p:spTree>
    <p:extLst>
      <p:ext uri="{BB962C8B-B14F-4D97-AF65-F5344CB8AC3E}">
        <p14:creationId xmlns:p14="http://schemas.microsoft.com/office/powerpoint/2010/main" val="1057358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2ABB97-BF53-47C5-9360-929589C6C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71" t="18502" r="12958" b="12508"/>
          <a:stretch/>
        </p:blipFill>
        <p:spPr>
          <a:xfrm>
            <a:off x="76648" y="727934"/>
            <a:ext cx="7762511" cy="6080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1F7B0-7FDE-4967-956E-E0A756E8AC8C}"/>
              </a:ext>
            </a:extLst>
          </p:cNvPr>
          <p:cNvSpPr txBox="1"/>
          <p:nvPr/>
        </p:nvSpPr>
        <p:spPr>
          <a:xfrm>
            <a:off x="214861" y="1024052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TO3FM_ _ _ _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A3280A-0747-49FC-B1EE-5ED66EEBA5FA}"/>
              </a:ext>
            </a:extLst>
          </p:cNvPr>
          <p:cNvSpPr txBox="1">
            <a:spLocks/>
          </p:cNvSpPr>
          <p:nvPr/>
        </p:nvSpPr>
        <p:spPr>
          <a:xfrm>
            <a:off x="956346" y="140706"/>
            <a:ext cx="7025426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 Gothic" panose="020B0502020202020204" pitchFamily="34" charset="0"/>
              </a:rPr>
              <a:t>Flush-mount Cabinets </a:t>
            </a:r>
            <a:r>
              <a:rPr lang="en-US" sz="1000" dirty="0">
                <a:latin typeface="Century Gothic" panose="020B0502020202020204" pitchFamily="34" charset="0"/>
              </a:rPr>
              <a:t>(Custom Catalog page 122)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95AEC-DC06-480B-8B0B-F94783D4968F}"/>
              </a:ext>
            </a:extLst>
          </p:cNvPr>
          <p:cNvSpPr txBox="1"/>
          <p:nvPr/>
        </p:nvSpPr>
        <p:spPr>
          <a:xfrm>
            <a:off x="10003175" y="627913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Scott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A61DC-4890-4361-B189-A633AB0291A4}"/>
              </a:ext>
            </a:extLst>
          </p:cNvPr>
          <p:cNvSpPr txBox="1"/>
          <p:nvPr/>
        </p:nvSpPr>
        <p:spPr>
          <a:xfrm>
            <a:off x="7429184" y="4643185"/>
            <a:ext cx="4686168" cy="894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entury Gothic" panose="020B0502020202020204" pitchFamily="34" charset="0"/>
              </a:rPr>
              <a:t>Dealer must supply flush mount appliance specs.</a:t>
            </a:r>
          </a:p>
          <a:p>
            <a:r>
              <a:rPr lang="en-US" sz="1300" dirty="0">
                <a:latin typeface="Century Gothic" panose="020B0502020202020204" pitchFamily="34" charset="0"/>
              </a:rPr>
              <a:t>This is the only way will warranty the cabinet.</a:t>
            </a:r>
          </a:p>
          <a:p>
            <a:endParaRPr lang="en-US" sz="1300" dirty="0">
              <a:latin typeface="Century Gothic" panose="020B0502020202020204" pitchFamily="34" charset="0"/>
            </a:endParaRPr>
          </a:p>
          <a:p>
            <a:r>
              <a:rPr lang="en-US" sz="1300" dirty="0">
                <a:latin typeface="Century Gothic" panose="020B0502020202020204" pitchFamily="34" charset="0"/>
              </a:rPr>
              <a:t>This will protect appliance from over heating or fire.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05603-5E52-472C-843F-36701015C5B3}"/>
              </a:ext>
            </a:extLst>
          </p:cNvPr>
          <p:cNvSpPr txBox="1"/>
          <p:nvPr/>
        </p:nvSpPr>
        <p:spPr>
          <a:xfrm>
            <a:off x="7429184" y="2766990"/>
            <a:ext cx="468616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entury Gothic" panose="020B0502020202020204" pitchFamily="34" charset="0"/>
              </a:rPr>
              <a:t>Defining 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When the cabinet being order is wider than the appliance spec  recommendation.</a:t>
            </a:r>
          </a:p>
        </p:txBody>
      </p:sp>
    </p:spTree>
    <p:extLst>
      <p:ext uri="{BB962C8B-B14F-4D97-AF65-F5344CB8AC3E}">
        <p14:creationId xmlns:p14="http://schemas.microsoft.com/office/powerpoint/2010/main" val="143353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1817783-9C6E-401D-880C-BCBE742C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27" y="2246153"/>
            <a:ext cx="4689447" cy="604007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Century Gothic" panose="020B0502020202020204" pitchFamily="34" charset="0"/>
              </a:rPr>
              <a:t>HFU Hood Fan Units </a:t>
            </a:r>
            <a:br>
              <a:rPr lang="en-US" sz="3200" dirty="0">
                <a:latin typeface="Century Gothic" panose="020B0502020202020204" pitchFamily="34" charset="0"/>
              </a:rPr>
            </a:b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4E087-0143-471E-9CF2-FED9C1A7C9DF}"/>
              </a:ext>
            </a:extLst>
          </p:cNvPr>
          <p:cNvSpPr txBox="1"/>
          <p:nvPr/>
        </p:nvSpPr>
        <p:spPr>
          <a:xfrm>
            <a:off x="9827006" y="6279137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Dieter</a:t>
            </a:r>
          </a:p>
        </p:txBody>
      </p:sp>
    </p:spTree>
    <p:extLst>
      <p:ext uri="{BB962C8B-B14F-4D97-AF65-F5344CB8AC3E}">
        <p14:creationId xmlns:p14="http://schemas.microsoft.com/office/powerpoint/2010/main" val="3730906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D5ADC1C-8FDA-4620-9093-C2635335C3D4}"/>
              </a:ext>
            </a:extLst>
          </p:cNvPr>
          <p:cNvGrpSpPr/>
          <p:nvPr/>
        </p:nvGrpSpPr>
        <p:grpSpPr>
          <a:xfrm>
            <a:off x="1551966" y="528351"/>
            <a:ext cx="7885649" cy="5667531"/>
            <a:chOff x="327173" y="327015"/>
            <a:chExt cx="7885649" cy="56675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46CA88-F34F-4897-AFB4-26FEE081F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757" t="10397" r="18945" b="14853"/>
            <a:stretch/>
          </p:blipFill>
          <p:spPr>
            <a:xfrm>
              <a:off x="327173" y="327015"/>
              <a:ext cx="4932725" cy="5667531"/>
            </a:xfrm>
            <a:prstGeom prst="rect">
              <a:avLst/>
            </a:prstGeom>
            <a:solidFill>
              <a:srgbClr val="FFC000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E485E9-F875-444F-B993-B61ADA9B43EA}"/>
                </a:ext>
              </a:extLst>
            </p:cNvPr>
            <p:cNvSpPr txBox="1"/>
            <p:nvPr/>
          </p:nvSpPr>
          <p:spPr>
            <a:xfrm>
              <a:off x="327173" y="352182"/>
              <a:ext cx="1459951" cy="584775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HFU </a:t>
              </a:r>
            </a:p>
            <a:p>
              <a:r>
                <a:rPr lang="en-US" sz="1600" dirty="0"/>
                <a:t>Hood Fan Units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50CBA1-078E-40B1-BFEA-DD6C96AA1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905" t="9694" r="20015" b="15443"/>
            <a:stretch/>
          </p:blipFill>
          <p:spPr>
            <a:xfrm>
              <a:off x="5511566" y="352182"/>
              <a:ext cx="2701256" cy="564236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374E9A-8B86-48FD-8C2E-7D4244A4B23E}"/>
              </a:ext>
            </a:extLst>
          </p:cNvPr>
          <p:cNvSpPr txBox="1"/>
          <p:nvPr/>
        </p:nvSpPr>
        <p:spPr>
          <a:xfrm>
            <a:off x="10003175" y="6279137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Dieter</a:t>
            </a:r>
          </a:p>
        </p:txBody>
      </p:sp>
    </p:spTree>
    <p:extLst>
      <p:ext uri="{BB962C8B-B14F-4D97-AF65-F5344CB8AC3E}">
        <p14:creationId xmlns:p14="http://schemas.microsoft.com/office/powerpoint/2010/main" val="904586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45E7-F65B-4D72-904C-D2623B71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15" y="28962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If you have any Questions, please call or e-mail us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34E7BA-CD9F-47FE-94F9-B0979D915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13" y="33472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AEAE244-5963-4C07-A445-ADD4E5F73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15" y="5682471"/>
            <a:ext cx="4202884" cy="66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Tina Krumhardt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Order Desk   P: +1 604.270.8080 ext. 249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hlinkClick r:id="rId2"/>
              </a:rPr>
              <a:t>tina@nickelscabinets.com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Verdana" panose="020B0604030504040204" pitchFamily="34" charset="0"/>
              <a:ea typeface="Calibri" panose="020F050202020403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FF"/>
                </a:solidFill>
                <a:latin typeface="Verdana" panose="020B0604030504040204" pitchFamily="34" charset="0"/>
                <a:ea typeface="Calibri" panose="020F0502020204030204" pitchFamily="34" charset="0"/>
                <a:hlinkClick r:id="rId2"/>
              </a:rPr>
              <a:t>orderdesk@nickelscabinets.com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8904443-F89F-4E4D-8352-726BDC447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13" y="2029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B6809DF-06E5-4769-BDE3-C84419D0C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15" y="5135640"/>
            <a:ext cx="4588115" cy="48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Keith J. Grubaugh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Director of Sales &amp; Marketing</a:t>
            </a:r>
            <a:r>
              <a:rPr lang="en-US" altLang="en-US" sz="800" dirty="0"/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P: </a:t>
            </a:r>
            <a:r>
              <a:rPr lang="en-US" altLang="en-US" sz="800" dirty="0">
                <a:solidFill>
                  <a:srgbClr val="404040"/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+1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</a:rPr>
              <a:t>604.270.8080 ext. 241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hlinkClick r:id="rId3"/>
              </a:rPr>
              <a:t>keith@nickelscabinets.com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8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609599-AC77-4593-965F-12F94BCBB813}"/>
              </a:ext>
            </a:extLst>
          </p:cNvPr>
          <p:cNvSpPr/>
          <p:nvPr/>
        </p:nvSpPr>
        <p:spPr>
          <a:xfrm>
            <a:off x="1949043" y="275761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Color Definitions P1 / P2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B054C-C584-4AE9-BFEF-6D17AB90D656}"/>
              </a:ext>
            </a:extLst>
          </p:cNvPr>
          <p:cNvSpPr txBox="1"/>
          <p:nvPr/>
        </p:nvSpPr>
        <p:spPr>
          <a:xfrm>
            <a:off x="10003175" y="6279137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Megan</a:t>
            </a:r>
          </a:p>
        </p:txBody>
      </p:sp>
    </p:spTree>
    <p:extLst>
      <p:ext uri="{BB962C8B-B14F-4D97-AF65-F5344CB8AC3E}">
        <p14:creationId xmlns:p14="http://schemas.microsoft.com/office/powerpoint/2010/main" val="69790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1851D-9E09-4C0D-A0DE-E5BB6E8BC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77" t="15220" r="5253" b="54863"/>
          <a:stretch/>
        </p:blipFill>
        <p:spPr>
          <a:xfrm>
            <a:off x="78529" y="1889643"/>
            <a:ext cx="12113471" cy="2562792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E1A08B2C-DC2A-43D0-8F36-1EEAC7D3971B}"/>
              </a:ext>
            </a:extLst>
          </p:cNvPr>
          <p:cNvSpPr/>
          <p:nvPr/>
        </p:nvSpPr>
        <p:spPr>
          <a:xfrm>
            <a:off x="10412101" y="2539239"/>
            <a:ext cx="931178" cy="51172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1D6EB-CCF6-4D0C-A2F3-BFB03FE4364B}"/>
              </a:ext>
            </a:extLst>
          </p:cNvPr>
          <p:cNvSpPr txBox="1"/>
          <p:nvPr/>
        </p:nvSpPr>
        <p:spPr>
          <a:xfrm>
            <a:off x="10003175" y="6279137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Megan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3FBAD-4E7B-4D62-95EC-F16CD4DC941A}"/>
              </a:ext>
            </a:extLst>
          </p:cNvPr>
          <p:cNvCxnSpPr/>
          <p:nvPr/>
        </p:nvCxnSpPr>
        <p:spPr>
          <a:xfrm>
            <a:off x="9074769" y="2544324"/>
            <a:ext cx="3775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99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4A9E-4255-419A-81A5-A0EEF540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65" y="131145"/>
            <a:ext cx="2356128" cy="1197514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entury Gothic" panose="020B0502020202020204" pitchFamily="34" charset="0"/>
              </a:rPr>
              <a:t>Color </a:t>
            </a:r>
            <a:br>
              <a:rPr lang="en-US" sz="3000" dirty="0">
                <a:latin typeface="Century Gothic" panose="020B0502020202020204" pitchFamily="34" charset="0"/>
              </a:rPr>
            </a:br>
            <a:r>
              <a:rPr lang="en-US" sz="3000" dirty="0">
                <a:latin typeface="Century Gothic" panose="020B0502020202020204" pitchFamily="34" charset="0"/>
              </a:rPr>
              <a:t>Definitions </a:t>
            </a:r>
            <a:br>
              <a:rPr lang="en-US" sz="3000" dirty="0">
                <a:latin typeface="Century Gothic" panose="020B0502020202020204" pitchFamily="34" charset="0"/>
              </a:rPr>
            </a:br>
            <a:r>
              <a:rPr lang="en-US" sz="3000" dirty="0">
                <a:latin typeface="Century Gothic" panose="020B0502020202020204" pitchFamily="34" charset="0"/>
              </a:rPr>
              <a:t>P1 / P2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59CB7-CBC1-4FB1-9150-9AE3837DFD20}"/>
              </a:ext>
            </a:extLst>
          </p:cNvPr>
          <p:cNvSpPr txBox="1"/>
          <p:nvPr/>
        </p:nvSpPr>
        <p:spPr>
          <a:xfrm>
            <a:off x="10003175" y="6279137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Megan</a:t>
            </a:r>
          </a:p>
        </p:txBody>
      </p:sp>
      <p:pic>
        <p:nvPicPr>
          <p:cNvPr id="8" name="Picture 7" descr="Image result for hue VS CHROMA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44" y="3843225"/>
            <a:ext cx="2387989" cy="2785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D4D89-A97A-4A47-A9F5-989AEE25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9" y="2183363"/>
            <a:ext cx="3929018" cy="394473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0359B3-9213-4CF8-9A1E-E1496F80B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04125"/>
              </p:ext>
            </p:extLst>
          </p:nvPr>
        </p:nvGraphicFramePr>
        <p:xfrm>
          <a:off x="7288550" y="4607051"/>
          <a:ext cx="39878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0565521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 dirty="0">
                          <a:effectLst/>
                        </a:rPr>
                        <a:t>HUE (COLOR) AND SHADES ARE P2 </a:t>
                      </a:r>
                      <a:endParaRPr lang="en-US" sz="10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16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WHEN THE CHROMA IS HIGHER IN THE HUE IT WILL BECOME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516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BRIGHTER WHICH MAKES IT A P2.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017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87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*REMBER IF THE COLOR IS DARK OR BRIGHT IT'S A P 2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02382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6A7AB2-C903-4F65-8886-319C9EABA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36269"/>
              </p:ext>
            </p:extLst>
          </p:nvPr>
        </p:nvGraphicFramePr>
        <p:xfrm>
          <a:off x="4624644" y="228788"/>
          <a:ext cx="6301503" cy="34941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2877">
                  <a:extLst>
                    <a:ext uri="{9D8B030D-6E8A-4147-A177-3AD203B41FA5}">
                      <a16:colId xmlns:a16="http://schemas.microsoft.com/office/drawing/2014/main" val="1479676810"/>
                    </a:ext>
                  </a:extLst>
                </a:gridCol>
                <a:gridCol w="1963214">
                  <a:extLst>
                    <a:ext uri="{9D8B030D-6E8A-4147-A177-3AD203B41FA5}">
                      <a16:colId xmlns:a16="http://schemas.microsoft.com/office/drawing/2014/main" val="2820792935"/>
                    </a:ext>
                  </a:extLst>
                </a:gridCol>
                <a:gridCol w="1578808">
                  <a:extLst>
                    <a:ext uri="{9D8B030D-6E8A-4147-A177-3AD203B41FA5}">
                      <a16:colId xmlns:a16="http://schemas.microsoft.com/office/drawing/2014/main" val="3460193657"/>
                    </a:ext>
                  </a:extLst>
                </a:gridCol>
                <a:gridCol w="727624">
                  <a:extLst>
                    <a:ext uri="{9D8B030D-6E8A-4147-A177-3AD203B41FA5}">
                      <a16:colId xmlns:a16="http://schemas.microsoft.com/office/drawing/2014/main" val="1870602039"/>
                    </a:ext>
                  </a:extLst>
                </a:gridCol>
                <a:gridCol w="658980">
                  <a:extLst>
                    <a:ext uri="{9D8B030D-6E8A-4147-A177-3AD203B41FA5}">
                      <a16:colId xmlns:a16="http://schemas.microsoft.com/office/drawing/2014/main" val="628498295"/>
                    </a:ext>
                  </a:extLst>
                </a:gridCol>
              </a:tblGrid>
              <a:tr h="232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CUSTOM CODE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</a:rPr>
                        <a:t>PAINT NAME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</a:rPr>
                        <a:t>PAINT - MANUFACTURE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</a:rPr>
                        <a:t>P1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</a:rPr>
                        <a:t>P2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180852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P10278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2108-50 Silver Fox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54880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P10276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Smokey Taupe 983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51191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P10274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Early Morning CC-818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9621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P10273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2141-60 Titanium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396290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P10271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CSP-95 SEA SALT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739754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P10267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Halcyon Green SW 6213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59483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P10264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2146-30 Split Pea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23453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P10263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Joie de Vivre MQ4-6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BEHR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834178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P10258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HC-115 = Georgian Green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70763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P10253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Hague Blue No. 30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Farrow &amp; Ball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802214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P10252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 Aleutian SW 6241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Sherwin Williams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69156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P10250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Fiddlehead Green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04906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P10249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True Green 2042-10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291133"/>
                  </a:ext>
                </a:extLst>
              </a:tr>
              <a:tr h="232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P10247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Pavilion Gray No. 242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Farrow &amp; Ball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8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1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1817783-9C6E-401D-880C-BCBE742C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27" y="2246153"/>
            <a:ext cx="4689447" cy="604007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Century Gothic" panose="020B0502020202020204" pitchFamily="34" charset="0"/>
              </a:rPr>
              <a:t>Room Defaults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D9F3E8-2BE2-4611-A0C3-5D88FBA801CA}"/>
              </a:ext>
            </a:extLst>
          </p:cNvPr>
          <p:cNvSpPr txBox="1">
            <a:spLocks/>
          </p:cNvSpPr>
          <p:nvPr/>
        </p:nvSpPr>
        <p:spPr>
          <a:xfrm>
            <a:off x="2416027" y="2824993"/>
            <a:ext cx="5892323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latin typeface="Century Gothic" panose="020B0502020202020204" pitchFamily="34" charset="0"/>
              </a:rPr>
              <a:t>Finished Cabinet Bottoms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AED2C5-8F72-4220-9D85-521DDE950DE3}"/>
              </a:ext>
            </a:extLst>
          </p:cNvPr>
          <p:cNvSpPr txBox="1">
            <a:spLocks/>
          </p:cNvSpPr>
          <p:nvPr/>
        </p:nvSpPr>
        <p:spPr>
          <a:xfrm>
            <a:off x="2416027" y="3806607"/>
            <a:ext cx="8020441" cy="1094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entury Gothic" panose="020B0502020202020204" pitchFamily="34" charset="0"/>
              </a:rPr>
              <a:t>Cabinet Base Apron Sink (BAS)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009A23-301A-4AD6-B897-37776D192646}"/>
              </a:ext>
            </a:extLst>
          </p:cNvPr>
          <p:cNvSpPr txBox="1">
            <a:spLocks/>
          </p:cNvSpPr>
          <p:nvPr/>
        </p:nvSpPr>
        <p:spPr>
          <a:xfrm>
            <a:off x="2416027" y="3429000"/>
            <a:ext cx="5016618" cy="60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entury Gothic" panose="020B0502020202020204" pitchFamily="34" charset="0"/>
              </a:rPr>
              <a:t>CC – Raise Bottoms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F937F-EAA1-4459-8A82-7E22121C2996}"/>
              </a:ext>
            </a:extLst>
          </p:cNvPr>
          <p:cNvSpPr txBox="1"/>
          <p:nvPr/>
        </p:nvSpPr>
        <p:spPr>
          <a:xfrm>
            <a:off x="10003175" y="6279137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Tina</a:t>
            </a:r>
          </a:p>
        </p:txBody>
      </p:sp>
    </p:spTree>
    <p:extLst>
      <p:ext uri="{BB962C8B-B14F-4D97-AF65-F5344CB8AC3E}">
        <p14:creationId xmlns:p14="http://schemas.microsoft.com/office/powerpoint/2010/main" val="357602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44F48-0495-46BA-B729-F417B237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24" y="123928"/>
            <a:ext cx="5914240" cy="60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Room Defaults </a:t>
            </a:r>
            <a:r>
              <a:rPr lang="en-US" sz="1800" dirty="0">
                <a:latin typeface="Century Gothic" panose="020B0502020202020204" pitchFamily="34" charset="0"/>
              </a:rPr>
              <a:t>(Current state)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40C9C-9A54-4255-923F-4CC63D8A3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893" t="15100" r="5326" b="35445"/>
          <a:stretch/>
        </p:blipFill>
        <p:spPr>
          <a:xfrm>
            <a:off x="285225" y="885141"/>
            <a:ext cx="10645630" cy="37221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81ABB4-31D2-43BD-9CC2-5734F79D6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99" t="50399" r="33594" b="22607"/>
          <a:stretch/>
        </p:blipFill>
        <p:spPr>
          <a:xfrm>
            <a:off x="1156980" y="3777158"/>
            <a:ext cx="2240561" cy="26549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96D16-6D09-4C45-AAFA-42255CBD2DF4}"/>
              </a:ext>
            </a:extLst>
          </p:cNvPr>
          <p:cNvSpPr txBox="1"/>
          <p:nvPr/>
        </p:nvSpPr>
        <p:spPr>
          <a:xfrm>
            <a:off x="4144162" y="4706116"/>
            <a:ext cx="5248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We will no longer have this option available in </a:t>
            </a:r>
            <a:r>
              <a:rPr lang="en-US" sz="1400" dirty="0" err="1">
                <a:latin typeface="Century Gothic" panose="020B0502020202020204" pitchFamily="34" charset="0"/>
              </a:rPr>
              <a:t>WebQuoin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EB0078C8-E78A-4F9D-8C87-CB3BE4EEC25B}"/>
              </a:ext>
            </a:extLst>
          </p:cNvPr>
          <p:cNvSpPr/>
          <p:nvPr/>
        </p:nvSpPr>
        <p:spPr>
          <a:xfrm>
            <a:off x="3045204" y="4798503"/>
            <a:ext cx="1040235" cy="18455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6C94F-0AA6-499E-B2F7-640ADF89F862}"/>
              </a:ext>
            </a:extLst>
          </p:cNvPr>
          <p:cNvSpPr txBox="1"/>
          <p:nvPr/>
        </p:nvSpPr>
        <p:spPr>
          <a:xfrm>
            <a:off x="10003175" y="62707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By Tina</a:t>
            </a:r>
          </a:p>
        </p:txBody>
      </p:sp>
    </p:spTree>
    <p:extLst>
      <p:ext uri="{BB962C8B-B14F-4D97-AF65-F5344CB8AC3E}">
        <p14:creationId xmlns:p14="http://schemas.microsoft.com/office/powerpoint/2010/main" val="389999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D0B663-F448-4B97-AC57-FA411CEF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73" t="15321" r="5390" b="29143"/>
          <a:stretch/>
        </p:blipFill>
        <p:spPr>
          <a:xfrm>
            <a:off x="159391" y="727935"/>
            <a:ext cx="9899084" cy="39008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666700-29D5-4A0A-AA9E-79A388DF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24" y="123928"/>
            <a:ext cx="5444457" cy="60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Room Defaults </a:t>
            </a:r>
            <a:r>
              <a:rPr lang="en-US" sz="1800" dirty="0">
                <a:latin typeface="Century Gothic" panose="020B0502020202020204" pitchFamily="34" charset="0"/>
              </a:rPr>
              <a:t>(Update)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6F9ED-AE5D-483B-9B37-C232EED0C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88" t="49948" r="33132" b="22786"/>
          <a:stretch/>
        </p:blipFill>
        <p:spPr>
          <a:xfrm>
            <a:off x="1224792" y="3263317"/>
            <a:ext cx="2197916" cy="27274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1D053-6E54-4E4A-9E41-06F7A0E94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47" t="53876" r="20500" b="29698"/>
          <a:stretch/>
        </p:blipFill>
        <p:spPr>
          <a:xfrm>
            <a:off x="3532354" y="3263316"/>
            <a:ext cx="3497658" cy="13748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827C93F-4088-46F5-AAE5-642094078EA8}"/>
              </a:ext>
            </a:extLst>
          </p:cNvPr>
          <p:cNvSpPr/>
          <p:nvPr/>
        </p:nvSpPr>
        <p:spPr>
          <a:xfrm rot="19995668">
            <a:off x="3074565" y="4377700"/>
            <a:ext cx="696286" cy="2469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CE4C-55AC-4850-979D-43FFBF722B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045" t="15442" r="5178" b="39152"/>
          <a:stretch/>
        </p:blipFill>
        <p:spPr>
          <a:xfrm>
            <a:off x="5476554" y="4593468"/>
            <a:ext cx="6530888" cy="20967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0906E4C-70B1-4CE1-A2D1-D2F14CA2CE9C}"/>
              </a:ext>
            </a:extLst>
          </p:cNvPr>
          <p:cNvSpPr/>
          <p:nvPr/>
        </p:nvSpPr>
        <p:spPr>
          <a:xfrm>
            <a:off x="6262089" y="3984771"/>
            <a:ext cx="234891" cy="70065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D04EDA-E5ED-4E18-A84C-5DE43AB690D0}"/>
              </a:ext>
            </a:extLst>
          </p:cNvPr>
          <p:cNvSpPr/>
          <p:nvPr/>
        </p:nvSpPr>
        <p:spPr>
          <a:xfrm>
            <a:off x="5511567" y="5561901"/>
            <a:ext cx="6470708" cy="243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03D08D-9260-42C6-8D9F-76D643812AD7}"/>
              </a:ext>
            </a:extLst>
          </p:cNvPr>
          <p:cNvCxnSpPr/>
          <p:nvPr/>
        </p:nvCxnSpPr>
        <p:spPr>
          <a:xfrm>
            <a:off x="5519956" y="4832059"/>
            <a:ext cx="9854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D2927F-412C-4653-8273-ED1C1E9317EE}"/>
              </a:ext>
            </a:extLst>
          </p:cNvPr>
          <p:cNvSpPr txBox="1"/>
          <p:nvPr/>
        </p:nvSpPr>
        <p:spPr>
          <a:xfrm>
            <a:off x="42899" y="6244408"/>
            <a:ext cx="8748763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entury Gothic" panose="020B0502020202020204" pitchFamily="34" charset="0"/>
              </a:rPr>
              <a:t>Note: </a:t>
            </a:r>
          </a:p>
          <a:p>
            <a:r>
              <a:rPr lang="en-US" sz="1300" dirty="0">
                <a:latin typeface="Century Gothic" panose="020B0502020202020204" pitchFamily="34" charset="0"/>
              </a:rPr>
              <a:t>After update you will not be able to move items out of default rooms. Please call or e-mail the order desk.  </a:t>
            </a:r>
          </a:p>
        </p:txBody>
      </p:sp>
    </p:spTree>
    <p:extLst>
      <p:ext uri="{BB962C8B-B14F-4D97-AF65-F5344CB8AC3E}">
        <p14:creationId xmlns:p14="http://schemas.microsoft.com/office/powerpoint/2010/main" val="241920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2233</TotalTime>
  <Words>1100</Words>
  <Application>Microsoft Office PowerPoint</Application>
  <PresentationFormat>Widescreen</PresentationFormat>
  <Paragraphs>232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Tahoma</vt:lpstr>
      <vt:lpstr>Verdana</vt:lpstr>
      <vt:lpstr>Office Theme</vt:lpstr>
      <vt:lpstr>Product Release November 14th,2018</vt:lpstr>
      <vt:lpstr>PowerPoint Presentation</vt:lpstr>
      <vt:lpstr>PowerPoint Presentation</vt:lpstr>
      <vt:lpstr>PowerPoint Presentation</vt:lpstr>
      <vt:lpstr>PowerPoint Presentation</vt:lpstr>
      <vt:lpstr>Color  Definitions  P1 / P2</vt:lpstr>
      <vt:lpstr>Room Defaults </vt:lpstr>
      <vt:lpstr>Room Defaults (Current state)</vt:lpstr>
      <vt:lpstr>Room Defaults (Update)</vt:lpstr>
      <vt:lpstr>PowerPoint Presentation</vt:lpstr>
      <vt:lpstr>Cabinet Bottom will always match the interior material unless you attach a Finish Cabinet Bottom (FCB)  </vt:lpstr>
      <vt:lpstr>Now the Bottom Application on Wall Cabinets will need to be selected when you add the cabinet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Hafele - LOOX Light System  </vt:lpstr>
      <vt:lpstr>PowerPoint Presentation</vt:lpstr>
      <vt:lpstr>PowerPoint Presentation</vt:lpstr>
      <vt:lpstr>Will the low voltage wiring be pulled behind the walls by the electrician?  (use LED-PWR-40W-DIM) dimmable by approved wall switch. (see driver specs) Hardwired by electrician.</vt:lpstr>
      <vt:lpstr>PowerPoint Presentation</vt:lpstr>
      <vt:lpstr>PowerPoint Presentation</vt:lpstr>
      <vt:lpstr>Preparation of cabinets for LOOX lighting (aluminum profile) LED-PREP-PR</vt:lpstr>
      <vt:lpstr>Preparation of cabinets for LOOX lighting (aluminum profile) LED-PREP-PR-PANEL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HFU Hood Fan Units  </vt:lpstr>
      <vt:lpstr>PowerPoint Presentation</vt:lpstr>
      <vt:lpstr>If you have any Questions, please call or e-mail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Almeida</dc:creator>
  <cp:lastModifiedBy>Leo Almeida</cp:lastModifiedBy>
  <cp:revision>90</cp:revision>
  <cp:lastPrinted>2018-11-16T23:22:41Z</cp:lastPrinted>
  <dcterms:created xsi:type="dcterms:W3CDTF">2018-11-07T21:48:12Z</dcterms:created>
  <dcterms:modified xsi:type="dcterms:W3CDTF">2018-11-16T23:24:34Z</dcterms:modified>
</cp:coreProperties>
</file>